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roxima Nova"/>
      <p:regular r:id="rId40"/>
      <p:bold r:id="rId41"/>
      <p:italic r:id="rId42"/>
      <p:boldItalic r:id="rId43"/>
    </p:embeddedFon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5.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font" Target="fonts/ProximaNova-boldItalic.fntdata"/><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a:t>
            </a:r>
            <a:r>
              <a:rPr lang="en"/>
              <a:t> everyone, today I'm excited to talk about our work on 'Optimal Attacks in Distributed Machine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4afa392a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4afa392a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how do we approach this?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0ad86dd0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0ad86dd0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formulate the attack problem as an optimization problem. And then we use nonlinear </a:t>
            </a:r>
            <a:r>
              <a:rPr lang="en"/>
              <a:t>programming</a:t>
            </a:r>
            <a:r>
              <a:rPr lang="en"/>
              <a:t> to solve it   to seek the optimal attack strategy.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set the objective function as the weighted sum of all losses  across the whole training process,  </a:t>
            </a:r>
            <a:endParaRPr/>
          </a:p>
          <a:p>
            <a:pPr indent="0" lvl="0" marL="0" rtl="0" algn="l">
              <a:spcBef>
                <a:spcPts val="0"/>
              </a:spcBef>
              <a:spcAft>
                <a:spcPts val="0"/>
              </a:spcAft>
              <a:buNone/>
            </a:pPr>
            <a:r>
              <a:rPr lang="en"/>
              <a:t>and we use nonlinear programming   to optimize on all Byzantine gradients during the whole training process   to maximize the objective function.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14afa392a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514afa392a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However, </a:t>
            </a:r>
            <a:r>
              <a:rPr lang="en">
                <a:solidFill>
                  <a:schemeClr val="dk1"/>
                </a:solidFill>
              </a:rPr>
              <a:t>directly searching all Byzantine gradients of hundreds of iterations to maximize loss will cause very high dimensional and non-convex landscape.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to make the attack feasible in practice, we used some assumption and dimensional reduction to keep Byzantine gradients in a simple format.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we further break the training process   to segments of length l,     and solve each segments one by one to solve the whole problem.</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4afa392a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4afa392a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theory and attack design, we can proceed to our experiments.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0ad86dd0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0ad86dd0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experiments are designed with a progressive roadmap,  starting with simple tasks and gradually moving to more complex, real-world scenarios.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overall goal of these experiments is to explain the practical feasibility and strength of our proposed approach, while also examining its limitations and potential areas for future enhancements.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0ad86dd0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0ad86dd0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onto the practical side, we conducted a series of experiments.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task involved 2D Mean Estimation, which means we use gradient descent machine learning method to estimate the mean point of several random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results of the experiments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0ad86dd0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0ad86dd0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see </a:t>
            </a:r>
            <a:r>
              <a:rPr lang="en">
                <a:solidFill>
                  <a:schemeClr val="dk1"/>
                </a:solidFill>
              </a:rPr>
              <a:t>our Nonlinear-Programming-based (NLP) attacks performed significantly better than others.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0ad86dd0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0ad86dd0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a:t>
            </a:r>
            <a:r>
              <a:rPr lang="en"/>
              <a:t>otably, we tested a set of objective functions including </a:t>
            </a:r>
            <a:r>
              <a:rPr lang="en">
                <a:solidFill>
                  <a:schemeClr val="dk1"/>
                </a:solidFill>
              </a:rPr>
              <a:t>weighted-mean loss,</a:t>
            </a:r>
            <a:r>
              <a:rPr lang="en"/>
              <a:t> smallest loss and final loss,   and weighted-mean loss performs best.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0ad86dd0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0ad86dd0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we turned our attention to the MNIST Logistic Regression Tasks.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vary experiments across whether enable distributed momentum in training,   because distributed momentum provides very good defense when dataset is homogenous.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again, the NLP attacks outperformed all other contenders.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0ad86dd0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0ad86dd0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NLP attacks still perform best with distributed momentum,   but with a less noticeable advantage.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14afa392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14afa392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We'll dive into the critical question: "What if the Adversary is Truly Byzantine?" in distributed machine learning.</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Firstly, we discuss "Omniscient Attackers". This means the worst-case scenario where adversary possessing absolute knowledge of our distributed learning system. We question - what if they utilized this complete knowledge to cause the maximum possible disruption?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Next, we'll tackle "Nonlinear Programming Attacks". Here we approach the Byzantine attack problem as an optimization problem, which can be tackled using nonlinear programming techniques. By doing so, we present a principled way to design truly Byzantine attack strategies.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Lastly, we have conducted experiments across different tasks like Mean Estimation, Logistic Regression, and Convolutional Neural Networks. We use them to evaluate the efficacy of our proposed attack strategies compared to existing ones.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Moreover, these findings also shed light on the limitations of current defense mechanisms, and provide valuable insights for future improvements.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Stay with us as we explore these concepts in depth.</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0ad86dd0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0ad86dd0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our results on MNIST Logistic Regression experiments: </a:t>
            </a:r>
            <a:endParaRPr/>
          </a:p>
          <a:p>
            <a:pPr indent="-298450" lvl="0" marL="457200" rtl="0" algn="l">
              <a:spcBef>
                <a:spcPts val="0"/>
              </a:spcBef>
              <a:spcAft>
                <a:spcPts val="0"/>
              </a:spcAft>
              <a:buSzPts val="1100"/>
              <a:buChar char="-"/>
            </a:pPr>
            <a:r>
              <a:rPr lang="en"/>
              <a:t>in homogeneity setting, </a:t>
            </a:r>
            <a:r>
              <a:rPr lang="en">
                <a:solidFill>
                  <a:schemeClr val="dk1"/>
                </a:solidFill>
              </a:rPr>
              <a:t>NLP attacks have best performance     both with and without distributed momentum.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when applying distributed momentum,   NLP attacks have less noticeable advantage, but still the best</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0ad86dd0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0ad86dd0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final set of tasks involved MNIST CNNs.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results?     Yet again, our NLP attacks held their ground.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were at their best without momentum in homogeneity setting.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09d17221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09d17221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NLP attacks achieved much better results in heterogeneity setting, without the application of pre-aggregation methods.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0ad86dd0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0ad86dd0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hen we applied D-SHB and Mixing in </a:t>
            </a:r>
            <a:r>
              <a:rPr lang="en"/>
              <a:t>heterogeneity</a:t>
            </a:r>
            <a:r>
              <a:rPr lang="en"/>
              <a:t> setting, they even trigger gradient explosion when training, and made some model parameters invalid.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0ad86dd0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0ad86dd0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we can see that NLP attacks have strong performance   in homogeneous data   without momentum.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NLP attacks show  superior performance   when applying D-SHB and Mixing   in heterogeneity setting.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0ad86dd0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0ad86dd0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o</a:t>
            </a:r>
            <a:r>
              <a:rPr lang="en"/>
              <a:t>ur experimentation led us to an intriguing observation: </a:t>
            </a:r>
            <a:endParaRPr/>
          </a:p>
          <a:p>
            <a:pPr indent="0" lvl="0" marL="0" rtl="0" algn="l">
              <a:spcBef>
                <a:spcPts val="0"/>
              </a:spcBef>
              <a:spcAft>
                <a:spcPts val="0"/>
              </a:spcAft>
              <a:buNone/>
            </a:pPr>
            <a:r>
              <a:rPr lang="en"/>
              <a:t>the Mixing process can potentially destabilize model training,    and NLP attacks can exploit this weakness to trigger a </a:t>
            </a:r>
            <a:r>
              <a:rPr lang="en"/>
              <a:t>gradient</a:t>
            </a:r>
            <a:r>
              <a:rPr lang="en"/>
              <a:t> explosion   and make the model intrainnable.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let us think    what if we design an Byzantine attack whose goal is to corrupt the training stability,   but not directly the accuracy? </a:t>
            </a:r>
            <a:endParaRPr/>
          </a:p>
          <a:p>
            <a:pPr indent="0" lvl="0" marL="0" rtl="0" algn="l">
              <a:spcBef>
                <a:spcPts val="0"/>
              </a:spcBef>
              <a:spcAft>
                <a:spcPts val="0"/>
              </a:spcAft>
              <a:buNone/>
            </a:pPr>
            <a:r>
              <a:rPr lang="en"/>
              <a:t>This could be a significant avenue for further research.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14afa392a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514afa392a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based on our comprehensive experiments, we can make a conclusion.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0ad86dd0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0ad86dd0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our attacks with existing ones, it was clear that ours outperformed them all. </a:t>
            </a:r>
            <a:endParaRPr/>
          </a:p>
          <a:p>
            <a:pPr indent="0" lvl="0" marL="0" rtl="0" algn="l">
              <a:spcBef>
                <a:spcPts val="0"/>
              </a:spcBef>
              <a:spcAft>
                <a:spcPts val="0"/>
              </a:spcAft>
              <a:buNone/>
            </a:pPr>
            <a:r>
              <a:rPr lang="en"/>
              <a:t>This means two things: </a:t>
            </a:r>
            <a:endParaRPr/>
          </a:p>
          <a:p>
            <a:pPr indent="-298450" lvl="0" marL="457200" rtl="0" algn="l">
              <a:spcBef>
                <a:spcPts val="0"/>
              </a:spcBef>
              <a:spcAft>
                <a:spcPts val="0"/>
              </a:spcAft>
              <a:buSzPts val="1100"/>
              <a:buChar char="-"/>
            </a:pPr>
            <a:r>
              <a:rPr lang="en"/>
              <a:t>there's room for significant improvement in the design of current attacks, </a:t>
            </a:r>
            <a:endParaRPr/>
          </a:p>
          <a:p>
            <a:pPr indent="-298450" lvl="0" marL="457200" rtl="0" algn="l">
              <a:spcBef>
                <a:spcPts val="0"/>
              </a:spcBef>
              <a:spcAft>
                <a:spcPts val="0"/>
              </a:spcAft>
              <a:buSzPts val="1100"/>
              <a:buChar char="-"/>
            </a:pPr>
            <a:r>
              <a:rPr lang="en"/>
              <a:t>and our existing defense mechanisms might not be adequately equipped to handle advanced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best potency comes with a big price: because of the inherent requirement of full knowledge, the attack is never applicable in real attacks. (it’s impossible that an attacker possessing the full knowledge,   except that   the attacker is the owner of the system)</a:t>
            </a:r>
            <a:endParaRPr/>
          </a:p>
          <a:p>
            <a:pPr indent="0" lvl="0" marL="0" rtl="0" algn="l">
              <a:spcBef>
                <a:spcPts val="0"/>
              </a:spcBef>
              <a:spcAft>
                <a:spcPts val="0"/>
              </a:spcAft>
              <a:buNone/>
            </a:pPr>
            <a:r>
              <a:rPr lang="en"/>
              <a:t>In addition, even though we use aggressive dimensional reduction, the computational overhead is still large.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again, though we cannot use it in real attacks (after all we are not attackers), we can still utilize it as a benchmark to test the worst case of existing defense methods.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0ad86dd0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0ad86dd0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we've pioneered a novel approach to designing truly Byzantine attacks.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our work calls for    a reevaluation and enhancement   of our existing defense mechanisms.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0ad86dd0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50ad86dd0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ahead,   because   in our experiments   we selected NLP solvers by some small proof-of-concept experiments,   the performance of NLP attacks is restricted by solver performance,    so next step we can explore using better solvers and customization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in our implementation,   we used </a:t>
            </a:r>
            <a:r>
              <a:rPr lang="en"/>
              <a:t>aggressive</a:t>
            </a:r>
            <a:r>
              <a:rPr lang="en"/>
              <a:t> </a:t>
            </a:r>
            <a:r>
              <a:rPr lang="en"/>
              <a:t>dimensional</a:t>
            </a:r>
            <a:r>
              <a:rPr lang="en"/>
              <a:t> reduction </a:t>
            </a:r>
            <a:r>
              <a:rPr lang="en"/>
              <a:t>strategies</a:t>
            </a:r>
            <a:r>
              <a:rPr lang="en"/>
              <a:t>,   which might let us lose too much exploitable information   and keep us distant from finding the optimal attack strategy.   </a:t>
            </a:r>
            <a:r>
              <a:rPr lang="en">
                <a:solidFill>
                  <a:schemeClr val="dk1"/>
                </a:solidFill>
              </a:rPr>
              <a:t>So in the future we can use less dimensional reduction to see what will happen.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can try reinforcement learning    to substitute nonlinear programming    to better approximate  optimal attacks.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we aim to dive deeper into the stability attack primitive we've uncovered. It seems super interesting.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further </a:t>
            </a:r>
            <a:r>
              <a:rPr lang="en"/>
              <a:t>experiments</a:t>
            </a:r>
            <a:r>
              <a:rPr lang="en"/>
              <a:t>, we can even conduct works   about </a:t>
            </a:r>
            <a:r>
              <a:rPr lang="en">
                <a:solidFill>
                  <a:schemeClr val="dk1"/>
                </a:solidFill>
              </a:rPr>
              <a:t>Auditing Byzantine Robustness   in Distributed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It's a vast field,   and we're only scratching the surface."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0ad86dd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0ad86dd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begin, let's clarify what we're dealing with.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era of large-scale data, distributed machine learning has become our go-to strategy. </a:t>
            </a:r>
            <a:endParaRPr/>
          </a:p>
          <a:p>
            <a:pPr indent="0" lvl="0" marL="0" rtl="0" algn="l">
              <a:spcBef>
                <a:spcPts val="0"/>
              </a:spcBef>
              <a:spcAft>
                <a:spcPts val="0"/>
              </a:spcAft>
              <a:buNone/>
            </a:pPr>
            <a:r>
              <a:rPr lang="en"/>
              <a:t>It helps us manage huge models, maintain data privacy, and is widely accepted in both academia and industry.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0ad86dd0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0ad86dd0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my content about truly Byzantine attacks today. </a:t>
            </a:r>
            <a:r>
              <a:rPr lang="en"/>
              <a:t>Thank you for your attention. I'd be more than happy to answer your questions about our 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14afa392a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14afa392a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is still time   so   I’d like to share some of our observations    when exploring training stability    in Byzantine machine learning.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09d17221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09d17221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based on our intuition,   we designed a stability breaking attack,   by maximizing the difference between the largest and smallest values   of the model output logits.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(inspired by generating large gradients)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call it STAB because we thought it may stab to the heart of Byzantine machine learning.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09d17221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09d17221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delve into some proof-of-concept experiments   we conducted on STAB attack. </a:t>
            </a:r>
            <a:endParaRPr/>
          </a:p>
          <a:p>
            <a:pPr indent="0" lvl="0" marL="0" rtl="0" algn="l">
              <a:spcBef>
                <a:spcPts val="0"/>
              </a:spcBef>
              <a:spcAft>
                <a:spcPts val="0"/>
              </a:spcAft>
              <a:buNone/>
            </a:pPr>
            <a:r>
              <a:rPr lang="en"/>
              <a:t>We set our stage on the MNIST Logistic Regression task. </a:t>
            </a:r>
            <a:endParaRPr/>
          </a:p>
          <a:p>
            <a:pPr indent="0" lvl="0" marL="0" rtl="0" algn="l">
              <a:spcBef>
                <a:spcPts val="0"/>
              </a:spcBef>
              <a:spcAft>
                <a:spcPts val="0"/>
              </a:spcAft>
              <a:buNone/>
            </a:pPr>
            <a:r>
              <a:rPr lang="en"/>
              <a:t>Because the Logistic Regression model is fundamentally simpler than more complex networks like CNN. </a:t>
            </a:r>
            <a:endParaRPr/>
          </a:p>
          <a:p>
            <a:pPr indent="0" lvl="0" marL="0" rtl="0" algn="l">
              <a:spcBef>
                <a:spcPts val="0"/>
              </a:spcBef>
              <a:spcAft>
                <a:spcPts val="0"/>
              </a:spcAft>
              <a:buClr>
                <a:schemeClr val="dk1"/>
              </a:buClr>
              <a:buSzPts val="1100"/>
              <a:buFont typeface="Arial"/>
              <a:buNone/>
            </a:pPr>
            <a:r>
              <a:rPr lang="en"/>
              <a:t>It has   superior inherent stability   during training,   making our findings highly persuasive.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carried out our experiments under data heterogeneity,   using defensive combinations   based on the CM and Krum methods. </a:t>
            </a:r>
            <a:endParaRPr/>
          </a:p>
          <a:p>
            <a:pPr indent="0" lvl="0" marL="0" rtl="0" algn="l">
              <a:spcBef>
                <a:spcPts val="0"/>
              </a:spcBef>
              <a:spcAft>
                <a:spcPts val="0"/>
              </a:spcAft>
              <a:buClr>
                <a:schemeClr val="dk1"/>
              </a:buClr>
              <a:buSzPts val="1100"/>
              <a:buFont typeface="Arial"/>
              <a:buNone/>
            </a:pPr>
            <a:r>
              <a:rPr lang="en"/>
              <a:t>And here's what we discovered: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09d17221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509d17221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 regardless of the defense combination used, the STAB attack proved quite effective.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Second,   i</a:t>
            </a:r>
            <a:r>
              <a:rPr lang="en"/>
              <a:t>nterestingly,   and contrary to what you'd expect,   when the NNM defense was included,    the attack's potency actually and significantly increased. </a:t>
            </a:r>
            <a:endParaRPr/>
          </a:p>
          <a:p>
            <a:pPr indent="0" lvl="0" marL="0" rtl="0" algn="l">
              <a:spcBef>
                <a:spcPts val="0"/>
              </a:spcBef>
              <a:spcAft>
                <a:spcPts val="0"/>
              </a:spcAft>
              <a:buClr>
                <a:schemeClr val="dk1"/>
              </a:buClr>
              <a:buSzPts val="1100"/>
              <a:buFont typeface="Arial"/>
              <a:buNone/>
            </a:pPr>
            <a:r>
              <a:rPr lang="en"/>
              <a:t>This suggests that   NNM could potentially undermine training stability.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Third, s</a:t>
            </a:r>
            <a:r>
              <a:rPr lang="en"/>
              <a:t>imple stabilization methods for model training,   like gradient clipping,   weren't particularly effective   in defending against the STAB attack. Even more so,   they slowed down the recovery speed of the model   once the attack stopped.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STAB attack is sensitive to data heterogeneity.   When we decreased data heterogeneity,  the potency of STAB attack also faded.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These are just initial results from our rudimentary experiments. To truly grasp the essence and potential of this attack, much more research is required.</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14afa392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14afa392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there's a twist: Byzantine workers.</a:t>
            </a:r>
            <a:endParaRPr/>
          </a:p>
          <a:p>
            <a:pPr indent="0" lvl="0" marL="0" rtl="0" algn="l">
              <a:spcBef>
                <a:spcPts val="0"/>
              </a:spcBef>
              <a:spcAft>
                <a:spcPts val="0"/>
              </a:spcAft>
              <a:buNone/>
            </a:pPr>
            <a:r>
              <a:rPr lang="en"/>
              <a:t>They are malicious entities that share incorrect information, disrupting the learning procedure. </a:t>
            </a:r>
            <a:endParaRPr/>
          </a:p>
          <a:p>
            <a:pPr indent="0" lvl="0" marL="0" rtl="0" algn="l">
              <a:spcBef>
                <a:spcPts val="0"/>
              </a:spcBef>
              <a:spcAft>
                <a:spcPts val="0"/>
              </a:spcAft>
              <a:buNone/>
            </a:pPr>
            <a:r>
              <a:rPr lang="en"/>
              <a:t>They pose a serious threat to our learning system's integrity.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e97a7fe6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e97a7fe6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tackle Byzantine gradients, several defense mechanisms have been proposed, </a:t>
            </a:r>
            <a:endParaRPr/>
          </a:p>
          <a:p>
            <a:pPr indent="0" lvl="0" marL="0" rtl="0" algn="l">
              <a:spcBef>
                <a:spcPts val="0"/>
              </a:spcBef>
              <a:spcAft>
                <a:spcPts val="0"/>
              </a:spcAft>
              <a:buNone/>
            </a:pPr>
            <a:r>
              <a:rPr lang="en"/>
              <a:t>including those pre-aggregation methods, NNM and Bucketing, and </a:t>
            </a:r>
            <a:r>
              <a:rPr lang="en">
                <a:solidFill>
                  <a:schemeClr val="dk1"/>
                </a:solidFill>
              </a:rPr>
              <a:t>robust aggregation algorithms like Krum and coordinate-wise median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recent research found that distributed momentum has very good guarantee to defend against Byzantine workers, that is,</a:t>
            </a:r>
            <a:r>
              <a:rPr lang="en" sz="1200"/>
              <a:t> </a:t>
            </a:r>
            <a:r>
              <a:rPr lang="en">
                <a:solidFill>
                  <a:schemeClr val="dk1"/>
                </a:solidFill>
              </a:rPr>
              <a:t>applying momentum at the client side and sending the momentum-weighted average of the past gradients to the server for aggregation and updating.</a:t>
            </a:r>
            <a:endParaRPr>
              <a:solidFill>
                <a:schemeClr val="dk1"/>
              </a:solidFill>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a:t>However, we continue asking, are distributed learning models still safe under the protection of so many defense methods? </a:t>
            </a:r>
            <a:endParaRPr/>
          </a:p>
          <a:p>
            <a:pPr indent="0" lvl="0" marL="0" rtl="0" algn="l">
              <a:spcBef>
                <a:spcPts val="0"/>
              </a:spcBef>
              <a:spcAft>
                <a:spcPts val="0"/>
              </a:spcAft>
              <a:buNone/>
            </a:pPr>
            <a:r>
              <a:rPr lang="en"/>
              <a:t>How about in homogeneity setting and heterogeneity setting? </a:t>
            </a:r>
            <a:endParaRPr/>
          </a:p>
          <a:p>
            <a:pPr indent="0" lvl="0" marL="0" rtl="0" algn="l">
              <a:spcBef>
                <a:spcPts val="0"/>
              </a:spcBef>
              <a:spcAft>
                <a:spcPts val="0"/>
              </a:spcAft>
              <a:buNone/>
            </a:pPr>
            <a:r>
              <a:rPr lang="en"/>
              <a:t>Is there an attack that is truly Byzantine to be a benchmark of those defense methods?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14afa392a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14afa392a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issue we're discussing here is simple yet profound.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0ad86dd0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0ad86dd0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talk about “what is a bad attack?”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Label Flipping, Sign Flipping, those are attacks that use heuristics and lacks theoretical foundations. </a:t>
            </a:r>
            <a:endParaRPr/>
          </a:p>
          <a:p>
            <a:pPr indent="0" lvl="0" marL="0" rtl="0" algn="l">
              <a:spcBef>
                <a:spcPts val="0"/>
              </a:spcBef>
              <a:spcAft>
                <a:spcPts val="0"/>
              </a:spcAft>
              <a:buNone/>
            </a:pPr>
            <a:r>
              <a:rPr lang="en"/>
              <a:t>MinMax and MinSum, they use a </a:t>
            </a:r>
            <a:r>
              <a:rPr lang="en"/>
              <a:t>principled</a:t>
            </a:r>
            <a:r>
              <a:rPr lang="en"/>
              <a:t> way to design attacks, so they have some theoretical foundations, but they do not use the full information of distributed learning system, so they may not represent the worst-case behavior of Byzantine workers. They are far from truly Byzantine.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what’s a truly Byzantine attacker?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14afa392a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14afa392a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think </a:t>
            </a:r>
            <a:r>
              <a:rPr lang="en">
                <a:solidFill>
                  <a:schemeClr val="dk1"/>
                </a:solidFill>
              </a:rPr>
              <a:t>a truly Byzantine attacker must be an Omniscient Attacker, who has the complete knowledge of our distributed machine learning system, making the system a whitebox for him. </a:t>
            </a:r>
            <a:endParaRPr sz="1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4afa392a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4afa392a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complete knowledge includes understanding the structure and parameters of the model, the optimization algorithm in use, the aggregation algorithm and defense mechanisms, the exact communication protocol, and even having access to the data being used for training.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With such complete knowledge, an omniscient attacker is equipped to execute the most disruptive attacks, optimizing their actions to cause the maximum possible disruption to the learning process</a:t>
            </a:r>
            <a:r>
              <a:rPr lang="en" sz="1000">
                <a:solidFill>
                  <a:schemeClr val="dk1"/>
                </a:solidFill>
              </a:rPr>
              <a:t>.</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a:solidFill>
                  <a:schemeClr val="dk1"/>
                </a:solidFill>
              </a:rPr>
              <a:t>//////  </a:t>
            </a:r>
            <a:r>
              <a:rPr lang="en">
                <a:solidFill>
                  <a:schemeClr val="dk1"/>
                </a:solidFill>
              </a:rPr>
              <a:t>However, an</a:t>
            </a:r>
            <a:r>
              <a:rPr lang="en" sz="1000">
                <a:solidFill>
                  <a:schemeClr val="dk1"/>
                </a:solidFill>
              </a:rPr>
              <a:t> </a:t>
            </a:r>
            <a:r>
              <a:rPr lang="en">
                <a:solidFill>
                  <a:schemeClr val="dk1"/>
                </a:solidFill>
              </a:rPr>
              <a:t>omniscient attacker is not necessarily truly Byzantine, because he may not be competent enough to utilize the complete knowledge wisely. So our goal is to develop a </a:t>
            </a:r>
            <a:r>
              <a:rPr i="1" lang="en">
                <a:solidFill>
                  <a:schemeClr val="dk1"/>
                </a:solidFill>
              </a:rPr>
              <a:t>truly</a:t>
            </a:r>
            <a:r>
              <a:rPr lang="en">
                <a:solidFill>
                  <a:schemeClr val="dk1"/>
                </a:solidFill>
              </a:rPr>
              <a:t> Byzantine attack on distributed learning.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hyperlink" Target="https://thejohnfox.com/2021/02/3rd-person-limited-vs-3rd-person-omniscient-how-to-choose-between-them/" TargetMode="External"/><Relationship Id="rId5" Type="http://schemas.openxmlformats.org/officeDocument/2006/relationships/image" Target="../media/image13.png"/><Relationship Id="rId6"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thejohnfox.com/2021/02/3rd-person-limited-vs-3rd-person-omniscient-how-to-choose-between-the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thejohnfox.com/2021/02/3rd-person-limited-vs-3rd-person-omniscient-how-to-choose-between-them/" TargetMode="External"/><Relationship Id="rId5" Type="http://schemas.openxmlformats.org/officeDocument/2006/relationships/image" Target="../media/image1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Truly Byzantine: Optimal Attacks in Distributed Machine Learning</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Haowen Liu</a:t>
            </a:r>
            <a:endParaRPr/>
          </a:p>
        </p:txBody>
      </p:sp>
      <p:sp>
        <p:nvSpPr>
          <p:cNvPr id="61" name="Google Shape;61;p13"/>
          <p:cNvSpPr txBox="1"/>
          <p:nvPr/>
        </p:nvSpPr>
        <p:spPr>
          <a:xfrm>
            <a:off x="4693225" y="4294225"/>
            <a:ext cx="4451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Proxima Nova"/>
                <a:ea typeface="Proxima Nova"/>
                <a:cs typeface="Proxima Nova"/>
                <a:sym typeface="Proxima Nova"/>
              </a:rPr>
              <a:t>Supervised by Youssef Allouah, Pr. Rachid Guerraoui</a:t>
            </a:r>
            <a:endParaRPr>
              <a:solidFill>
                <a:schemeClr val="lt1"/>
              </a:solidFill>
              <a:latin typeface="Proxima Nova"/>
              <a:ea typeface="Proxima Nova"/>
              <a:cs typeface="Proxima Nova"/>
              <a:sym typeface="Proxima Nova"/>
            </a:endParaRPr>
          </a:p>
        </p:txBody>
      </p:sp>
      <p:sp>
        <p:nvSpPr>
          <p:cNvPr id="62" name="Google Shape;62;p13"/>
          <p:cNvSpPr txBox="1"/>
          <p:nvPr/>
        </p:nvSpPr>
        <p:spPr>
          <a:xfrm>
            <a:off x="6176100" y="4694425"/>
            <a:ext cx="2967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Proxima Nova"/>
                <a:ea typeface="Proxima Nova"/>
                <a:cs typeface="Proxima Nova"/>
                <a:sym typeface="Proxima Nova"/>
              </a:rPr>
              <a:t>DCL, EPFL</a:t>
            </a:r>
            <a:endParaRPr>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Proposed Solution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160" name="Google Shape;16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 Byzantine attack as a generic optimization problem</a:t>
            </a:r>
            <a:endParaRPr sz="2000"/>
          </a:p>
          <a:p>
            <a:pPr indent="0" lvl="0" marL="0" rtl="0" algn="l">
              <a:spcBef>
                <a:spcPts val="1200"/>
              </a:spcBef>
              <a:spcAft>
                <a:spcPts val="0"/>
              </a:spcAft>
              <a:buNone/>
            </a:pPr>
            <a:r>
              <a:rPr lang="en" sz="2000"/>
              <a:t>- Use Nonlinear Programming (NLP) to solve the Byzantine attack problem</a:t>
            </a:r>
            <a:endParaRPr sz="2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1" name="Google Shape;161;p23"/>
          <p:cNvPicPr preferRelativeResize="0"/>
          <p:nvPr/>
        </p:nvPicPr>
        <p:blipFill>
          <a:blip r:embed="rId3">
            <a:alphaModFix/>
          </a:blip>
          <a:stretch>
            <a:fillRect/>
          </a:stretch>
        </p:blipFill>
        <p:spPr>
          <a:xfrm>
            <a:off x="1639925" y="2348450"/>
            <a:ext cx="5864152" cy="206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167" name="Google Shape;16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 Feasibility in complex tasks: </a:t>
            </a:r>
            <a:r>
              <a:rPr lang="en" sz="2000"/>
              <a:t>dimensional</a:t>
            </a:r>
            <a:r>
              <a:rPr lang="en" sz="2000"/>
              <a:t> reduction</a:t>
            </a:r>
            <a:br>
              <a:rPr lang="en"/>
            </a:br>
            <a:r>
              <a:rPr lang="en"/>
              <a:t>	- </a:t>
            </a:r>
            <a:r>
              <a:rPr lang="en"/>
              <a:t>use </a:t>
            </a:r>
            <a:r>
              <a:rPr i="1" lang="en"/>
              <a:t>simplified</a:t>
            </a:r>
            <a:r>
              <a:rPr lang="en"/>
              <a:t> Byzantine gradient format</a:t>
            </a:r>
            <a:br>
              <a:rPr lang="en"/>
            </a:br>
            <a:r>
              <a:rPr lang="en"/>
              <a:t>	- break the training process to segments of length </a:t>
            </a:r>
            <a:r>
              <a:rPr b="1" i="1" lang="en">
                <a:latin typeface="Times New Roman"/>
                <a:ea typeface="Times New Roman"/>
                <a:cs typeface="Times New Roman"/>
                <a:sym typeface="Times New Roman"/>
              </a:rPr>
              <a:t>l</a:t>
            </a:r>
            <a:endParaRPr b="1" i="1">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8" name="Google Shape;168;p24"/>
          <p:cNvPicPr preferRelativeResize="0"/>
          <p:nvPr/>
        </p:nvPicPr>
        <p:blipFill>
          <a:blip r:embed="rId3">
            <a:alphaModFix/>
          </a:blip>
          <a:stretch>
            <a:fillRect/>
          </a:stretch>
        </p:blipFill>
        <p:spPr>
          <a:xfrm>
            <a:off x="1702500" y="2435550"/>
            <a:ext cx="5739002" cy="240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Experiments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Setting</a:t>
            </a:r>
            <a:endParaRPr/>
          </a:p>
        </p:txBody>
      </p:sp>
      <p:sp>
        <p:nvSpPr>
          <p:cNvPr id="179" name="Google Shape;17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 Simple ==&gt; Complex</a:t>
            </a:r>
            <a:endParaRPr sz="2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180" name="Google Shape;180;p26"/>
          <p:cNvGrpSpPr/>
          <p:nvPr/>
        </p:nvGrpSpPr>
        <p:grpSpPr>
          <a:xfrm>
            <a:off x="5735304" y="1660450"/>
            <a:ext cx="3305700" cy="3483050"/>
            <a:chOff x="5632317" y="1189775"/>
            <a:chExt cx="3305700" cy="3483050"/>
          </a:xfrm>
        </p:grpSpPr>
        <p:sp>
          <p:nvSpPr>
            <p:cNvPr id="181" name="Google Shape;181;p26"/>
            <p:cNvSpPr/>
            <p:nvPr/>
          </p:nvSpPr>
          <p:spPr>
            <a:xfrm>
              <a:off x="5632317" y="1189775"/>
              <a:ext cx="3305700" cy="669000"/>
            </a:xfrm>
            <a:prstGeom prst="chevron">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MNIST CNNs</a:t>
              </a:r>
              <a:endParaRPr sz="1600">
                <a:solidFill>
                  <a:srgbClr val="FFFFFF"/>
                </a:solidFill>
                <a:latin typeface="Roboto"/>
                <a:ea typeface="Roboto"/>
                <a:cs typeface="Roboto"/>
                <a:sym typeface="Roboto"/>
              </a:endParaRPr>
            </a:p>
          </p:txBody>
        </p:sp>
        <p:sp>
          <p:nvSpPr>
            <p:cNvPr id="182" name="Google Shape;182;p26"/>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- 6 attacks vs. Simplified NLP attack</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on Krum and CWMed</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in homogeneity setting without momentum</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in heterogeneity setting (Long-Tail Distribution) with D-SHB and NNM</a:t>
              </a:r>
              <a:endParaRPr>
                <a:latin typeface="Roboto"/>
                <a:ea typeface="Roboto"/>
                <a:cs typeface="Roboto"/>
                <a:sym typeface="Roboto"/>
              </a:endParaRPr>
            </a:p>
          </p:txBody>
        </p:sp>
      </p:grpSp>
      <p:grpSp>
        <p:nvGrpSpPr>
          <p:cNvPr id="183" name="Google Shape;183;p26"/>
          <p:cNvGrpSpPr/>
          <p:nvPr/>
        </p:nvGrpSpPr>
        <p:grpSpPr>
          <a:xfrm>
            <a:off x="102988" y="1660664"/>
            <a:ext cx="3546900" cy="3482836"/>
            <a:chOff x="0" y="1189989"/>
            <a:chExt cx="3546900" cy="3482836"/>
          </a:xfrm>
        </p:grpSpPr>
        <p:sp>
          <p:nvSpPr>
            <p:cNvPr id="184" name="Google Shape;184;p26"/>
            <p:cNvSpPr/>
            <p:nvPr/>
          </p:nvSpPr>
          <p:spPr>
            <a:xfrm>
              <a:off x="0" y="1189989"/>
              <a:ext cx="35469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2D Mean Estimation</a:t>
              </a:r>
              <a:endParaRPr sz="1600">
                <a:solidFill>
                  <a:srgbClr val="FFFFFF"/>
                </a:solidFill>
                <a:latin typeface="Roboto"/>
                <a:ea typeface="Roboto"/>
                <a:cs typeface="Roboto"/>
                <a:sym typeface="Roboto"/>
              </a:endParaRPr>
            </a:p>
          </p:txBody>
        </p:sp>
        <p:sp>
          <p:nvSpPr>
            <p:cNvPr id="185" name="Google Shape;185;p2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- 6 attacks vs. NLP attack</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on 5 robust aggregation</a:t>
              </a:r>
              <a:endParaRPr>
                <a:latin typeface="Roboto"/>
                <a:ea typeface="Roboto"/>
                <a:cs typeface="Roboto"/>
                <a:sym typeface="Roboto"/>
              </a:endParaRPr>
            </a:p>
          </p:txBody>
        </p:sp>
      </p:grpSp>
      <p:grpSp>
        <p:nvGrpSpPr>
          <p:cNvPr id="186" name="Google Shape;186;p26"/>
          <p:cNvGrpSpPr/>
          <p:nvPr/>
        </p:nvGrpSpPr>
        <p:grpSpPr>
          <a:xfrm>
            <a:off x="3047192" y="1660450"/>
            <a:ext cx="3305700" cy="3483050"/>
            <a:chOff x="2944204" y="1189775"/>
            <a:chExt cx="3305700" cy="3483050"/>
          </a:xfrm>
        </p:grpSpPr>
        <p:sp>
          <p:nvSpPr>
            <p:cNvPr id="187" name="Google Shape;187;p26"/>
            <p:cNvSpPr/>
            <p:nvPr/>
          </p:nvSpPr>
          <p:spPr>
            <a:xfrm>
              <a:off x="2944204" y="1189775"/>
              <a:ext cx="33057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MNIST Logistic Regression</a:t>
              </a:r>
              <a:endParaRPr sz="1600">
                <a:solidFill>
                  <a:srgbClr val="FFFFFF"/>
                </a:solidFill>
                <a:latin typeface="Roboto"/>
                <a:ea typeface="Roboto"/>
                <a:cs typeface="Roboto"/>
                <a:sym typeface="Roboto"/>
              </a:endParaRPr>
            </a:p>
          </p:txBody>
        </p:sp>
        <p:sp>
          <p:nvSpPr>
            <p:cNvPr id="188" name="Google Shape;188;p2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- 6 attacks vs. Simplified NLP attack</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on 5 robust aggregation</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in homogeneity setting</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with/without distributed momentum</a:t>
              </a:r>
              <a:endParaRPr>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2D Mean Estimation Tasks</a:t>
            </a:r>
            <a:endParaRPr/>
          </a:p>
        </p:txBody>
      </p:sp>
      <p:pic>
        <p:nvPicPr>
          <p:cNvPr id="194" name="Google Shape;194;p27"/>
          <p:cNvPicPr preferRelativeResize="0"/>
          <p:nvPr/>
        </p:nvPicPr>
        <p:blipFill rotWithShape="1">
          <a:blip r:embed="rId3">
            <a:alphaModFix/>
          </a:blip>
          <a:srcRect b="25777" l="0" r="0" t="0"/>
          <a:stretch/>
        </p:blipFill>
        <p:spPr>
          <a:xfrm>
            <a:off x="726776" y="1017725"/>
            <a:ext cx="7690451" cy="3844299"/>
          </a:xfrm>
          <a:prstGeom prst="rect">
            <a:avLst/>
          </a:prstGeom>
          <a:noFill/>
          <a:ln>
            <a:noFill/>
          </a:ln>
        </p:spPr>
      </p:pic>
      <p:sp>
        <p:nvSpPr>
          <p:cNvPr id="195" name="Google Shape;195;p27"/>
          <p:cNvSpPr/>
          <p:nvPr/>
        </p:nvSpPr>
        <p:spPr>
          <a:xfrm rot="-2884368">
            <a:off x="6332639" y="2704362"/>
            <a:ext cx="1064524" cy="32353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nvSpPr>
        <p:spPr>
          <a:xfrm>
            <a:off x="3015888" y="4276500"/>
            <a:ext cx="311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Geometric Median</a:t>
            </a:r>
            <a:endParaRPr sz="16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2D Mean Estimation Tasks</a:t>
            </a:r>
            <a:endParaRPr/>
          </a:p>
        </p:txBody>
      </p:sp>
      <p:pic>
        <p:nvPicPr>
          <p:cNvPr id="202" name="Google Shape;202;p28"/>
          <p:cNvPicPr preferRelativeResize="0"/>
          <p:nvPr/>
        </p:nvPicPr>
        <p:blipFill>
          <a:blip r:embed="rId3">
            <a:alphaModFix/>
          </a:blip>
          <a:stretch>
            <a:fillRect/>
          </a:stretch>
        </p:blipFill>
        <p:spPr>
          <a:xfrm>
            <a:off x="683350" y="1017725"/>
            <a:ext cx="7777277" cy="3820975"/>
          </a:xfrm>
          <a:prstGeom prst="rect">
            <a:avLst/>
          </a:prstGeom>
          <a:noFill/>
          <a:ln>
            <a:noFill/>
          </a:ln>
        </p:spPr>
      </p:pic>
      <p:sp>
        <p:nvSpPr>
          <p:cNvPr id="203" name="Google Shape;203;p28"/>
          <p:cNvSpPr/>
          <p:nvPr/>
        </p:nvSpPr>
        <p:spPr>
          <a:xfrm rot="-5856703">
            <a:off x="6039071" y="2676480"/>
            <a:ext cx="1064480" cy="32351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nvSpPr>
        <p:spPr>
          <a:xfrm>
            <a:off x="3015888" y="4276500"/>
            <a:ext cx="311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Krum</a:t>
            </a:r>
            <a:endParaRPr sz="16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2D Mean Estimation Tasks</a:t>
            </a:r>
            <a:endParaRPr/>
          </a:p>
        </p:txBody>
      </p:sp>
      <p:sp>
        <p:nvSpPr>
          <p:cNvPr id="210" name="Google Shape;210;p29"/>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Full NLP attacks showed best performance</a:t>
            </a:r>
            <a:endParaRPr/>
          </a:p>
          <a:p>
            <a:pPr indent="0" lvl="0" marL="0" rtl="0" algn="l">
              <a:spcBef>
                <a:spcPts val="1200"/>
              </a:spcBef>
              <a:spcAft>
                <a:spcPts val="0"/>
              </a:spcAft>
              <a:buNone/>
            </a:pPr>
            <a:r>
              <a:rPr lang="en"/>
              <a:t>- Objective functions of weighted-mean loss perform best</a:t>
            </a:r>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211" name="Google Shape;211;p29"/>
          <p:cNvPicPr preferRelativeResize="0"/>
          <p:nvPr/>
        </p:nvPicPr>
        <p:blipFill rotWithShape="1">
          <a:blip r:embed="rId3">
            <a:alphaModFix/>
          </a:blip>
          <a:srcRect b="25777" l="0" r="0" t="0"/>
          <a:stretch/>
        </p:blipFill>
        <p:spPr>
          <a:xfrm>
            <a:off x="1463163" y="1930600"/>
            <a:ext cx="6217677" cy="3108126"/>
          </a:xfrm>
          <a:prstGeom prst="rect">
            <a:avLst/>
          </a:prstGeom>
          <a:noFill/>
          <a:ln>
            <a:noFill/>
          </a:ln>
        </p:spPr>
      </p:pic>
      <p:sp>
        <p:nvSpPr>
          <p:cNvPr id="212" name="Google Shape;212;p29"/>
          <p:cNvSpPr/>
          <p:nvPr/>
        </p:nvSpPr>
        <p:spPr>
          <a:xfrm rot="-2884368">
            <a:off x="5857439" y="3123637"/>
            <a:ext cx="1064524" cy="32353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MNIST Logistic Regression Tasks</a:t>
            </a:r>
            <a:endParaRPr/>
          </a:p>
        </p:txBody>
      </p:sp>
      <p:pic>
        <p:nvPicPr>
          <p:cNvPr id="218" name="Google Shape;218;p30"/>
          <p:cNvPicPr preferRelativeResize="0"/>
          <p:nvPr/>
        </p:nvPicPr>
        <p:blipFill>
          <a:blip r:embed="rId3">
            <a:alphaModFix/>
          </a:blip>
          <a:stretch>
            <a:fillRect/>
          </a:stretch>
        </p:blipFill>
        <p:spPr>
          <a:xfrm>
            <a:off x="667088" y="1017725"/>
            <a:ext cx="7809820" cy="3820977"/>
          </a:xfrm>
          <a:prstGeom prst="rect">
            <a:avLst/>
          </a:prstGeom>
          <a:noFill/>
          <a:ln>
            <a:noFill/>
          </a:ln>
        </p:spPr>
      </p:pic>
      <p:sp>
        <p:nvSpPr>
          <p:cNvPr id="219" name="Google Shape;219;p30"/>
          <p:cNvSpPr/>
          <p:nvPr/>
        </p:nvSpPr>
        <p:spPr>
          <a:xfrm rot="-5638511">
            <a:off x="6094953" y="2578579"/>
            <a:ext cx="1064561" cy="323562"/>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txBox="1"/>
          <p:nvPr/>
        </p:nvSpPr>
        <p:spPr>
          <a:xfrm>
            <a:off x="3015888" y="4318300"/>
            <a:ext cx="3112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Coordinate-wise Median</a:t>
            </a:r>
            <a:endParaRPr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Without</a:t>
            </a:r>
            <a:r>
              <a:rPr lang="en" sz="1600">
                <a:latin typeface="Proxima Nova"/>
                <a:ea typeface="Proxima Nova"/>
                <a:cs typeface="Proxima Nova"/>
                <a:sym typeface="Proxima Nova"/>
              </a:rPr>
              <a:t> distributed momentum</a:t>
            </a:r>
            <a:endParaRPr sz="16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MNIST Logistic Regression Tasks</a:t>
            </a:r>
            <a:endParaRPr/>
          </a:p>
        </p:txBody>
      </p:sp>
      <p:pic>
        <p:nvPicPr>
          <p:cNvPr id="226" name="Google Shape;226;p31"/>
          <p:cNvPicPr preferRelativeResize="0"/>
          <p:nvPr/>
        </p:nvPicPr>
        <p:blipFill>
          <a:blip r:embed="rId3">
            <a:alphaModFix/>
          </a:blip>
          <a:stretch>
            <a:fillRect/>
          </a:stretch>
        </p:blipFill>
        <p:spPr>
          <a:xfrm>
            <a:off x="683363" y="1017725"/>
            <a:ext cx="7777277" cy="3820975"/>
          </a:xfrm>
          <a:prstGeom prst="rect">
            <a:avLst/>
          </a:prstGeom>
          <a:noFill/>
          <a:ln>
            <a:noFill/>
          </a:ln>
        </p:spPr>
      </p:pic>
      <p:sp>
        <p:nvSpPr>
          <p:cNvPr id="227" name="Google Shape;227;p31"/>
          <p:cNvSpPr/>
          <p:nvPr/>
        </p:nvSpPr>
        <p:spPr>
          <a:xfrm rot="-5402907">
            <a:off x="5438022" y="2766515"/>
            <a:ext cx="1064400" cy="323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txBox="1"/>
          <p:nvPr/>
        </p:nvSpPr>
        <p:spPr>
          <a:xfrm>
            <a:off x="3015888" y="4318300"/>
            <a:ext cx="3112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Coordinate-wise Median</a:t>
            </a:r>
            <a:endParaRPr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With</a:t>
            </a:r>
            <a:r>
              <a:rPr lang="en" sz="1600">
                <a:latin typeface="Proxima Nova"/>
                <a:ea typeface="Proxima Nova"/>
                <a:cs typeface="Proxima Nova"/>
                <a:sym typeface="Proxima Nova"/>
              </a:rPr>
              <a:t> distributed momentum</a:t>
            </a:r>
            <a:endParaRPr sz="16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68" name="Google Shape;68;p14"/>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if the Adversary is </a:t>
            </a:r>
            <a:r>
              <a:rPr i="1" lang="en"/>
              <a:t>Truly</a:t>
            </a:r>
            <a:r>
              <a:rPr lang="en"/>
              <a:t> Byzantine?</a:t>
            </a:r>
            <a:endParaRPr/>
          </a:p>
        </p:txBody>
      </p:sp>
      <p:sp>
        <p:nvSpPr>
          <p:cNvPr id="69" name="Google Shape;69;p14"/>
          <p:cNvSpPr txBox="1"/>
          <p:nvPr>
            <p:ph idx="2" type="body"/>
          </p:nvPr>
        </p:nvSpPr>
        <p:spPr>
          <a:xfrm>
            <a:off x="4776950" y="724200"/>
            <a:ext cx="43671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Omniscient Attackers</a:t>
            </a:r>
            <a:endParaRPr/>
          </a:p>
          <a:p>
            <a:pPr indent="0" lvl="0" marL="0" rtl="0" algn="l">
              <a:spcBef>
                <a:spcPts val="1200"/>
              </a:spcBef>
              <a:spcAft>
                <a:spcPts val="0"/>
              </a:spcAft>
              <a:buNone/>
            </a:pPr>
            <a:r>
              <a:rPr lang="en"/>
              <a:t>Nonlinear Programming Attacks</a:t>
            </a:r>
            <a:endParaRPr/>
          </a:p>
          <a:p>
            <a:pPr indent="0" lvl="0" marL="0" rtl="0" algn="l">
              <a:spcBef>
                <a:spcPts val="1200"/>
              </a:spcBef>
              <a:spcAft>
                <a:spcPts val="1200"/>
              </a:spcAft>
              <a:buNone/>
            </a:pPr>
            <a:r>
              <a:rPr lang="en"/>
              <a:t>Mean Estimation, Logistic Regression, CNNs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MNIST Logistic Regression Tasks</a:t>
            </a:r>
            <a:endParaRPr/>
          </a:p>
        </p:txBody>
      </p:sp>
      <p:sp>
        <p:nvSpPr>
          <p:cNvPr id="234" name="Google Shape;23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NLP attacks </a:t>
            </a:r>
            <a:r>
              <a:rPr b="1" lang="en"/>
              <a:t>best performance</a:t>
            </a:r>
            <a:r>
              <a:rPr lang="en"/>
              <a:t> both with and without distributed momentum</a:t>
            </a:r>
            <a:endParaRPr sz="1700"/>
          </a:p>
          <a:p>
            <a:pPr indent="0" lvl="0" marL="0" rtl="0" algn="l">
              <a:spcBef>
                <a:spcPts val="1200"/>
              </a:spcBef>
              <a:spcAft>
                <a:spcPts val="0"/>
              </a:spcAft>
              <a:buNone/>
            </a:pPr>
            <a:r>
              <a:rPr lang="en"/>
              <a:t>- Less noticeable advantage with distributed momentum</a:t>
            </a:r>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235" name="Google Shape;235;p32"/>
          <p:cNvPicPr preferRelativeResize="0"/>
          <p:nvPr/>
        </p:nvPicPr>
        <p:blipFill>
          <a:blip r:embed="rId3">
            <a:alphaModFix/>
          </a:blip>
          <a:stretch>
            <a:fillRect/>
          </a:stretch>
        </p:blipFill>
        <p:spPr>
          <a:xfrm>
            <a:off x="1691012" y="2210825"/>
            <a:ext cx="5761975" cy="2819074"/>
          </a:xfrm>
          <a:prstGeom prst="rect">
            <a:avLst/>
          </a:prstGeom>
          <a:noFill/>
          <a:ln>
            <a:noFill/>
          </a:ln>
        </p:spPr>
      </p:pic>
      <p:sp>
        <p:nvSpPr>
          <p:cNvPr id="236" name="Google Shape;236;p32"/>
          <p:cNvSpPr/>
          <p:nvPr/>
        </p:nvSpPr>
        <p:spPr>
          <a:xfrm rot="-5402906">
            <a:off x="5521808" y="3109565"/>
            <a:ext cx="1064700" cy="323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3: MNIST CNNs Tasks</a:t>
            </a:r>
            <a:endParaRPr/>
          </a:p>
        </p:txBody>
      </p:sp>
      <p:pic>
        <p:nvPicPr>
          <p:cNvPr id="242" name="Google Shape;242;p33"/>
          <p:cNvPicPr preferRelativeResize="0"/>
          <p:nvPr/>
        </p:nvPicPr>
        <p:blipFill>
          <a:blip r:embed="rId3">
            <a:alphaModFix/>
          </a:blip>
          <a:stretch>
            <a:fillRect/>
          </a:stretch>
        </p:blipFill>
        <p:spPr>
          <a:xfrm>
            <a:off x="683363" y="1017725"/>
            <a:ext cx="7777277" cy="3820975"/>
          </a:xfrm>
          <a:prstGeom prst="rect">
            <a:avLst/>
          </a:prstGeom>
          <a:noFill/>
          <a:ln>
            <a:noFill/>
          </a:ln>
        </p:spPr>
      </p:pic>
      <p:sp>
        <p:nvSpPr>
          <p:cNvPr id="243" name="Google Shape;243;p33"/>
          <p:cNvSpPr/>
          <p:nvPr/>
        </p:nvSpPr>
        <p:spPr>
          <a:xfrm rot="3542008">
            <a:off x="2209279" y="2949438"/>
            <a:ext cx="1064646" cy="323721"/>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txBox="1"/>
          <p:nvPr/>
        </p:nvSpPr>
        <p:spPr>
          <a:xfrm>
            <a:off x="3015900" y="4224050"/>
            <a:ext cx="3112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Coordinate-wise Median</a:t>
            </a:r>
            <a:endParaRPr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Homogeneity</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Without</a:t>
            </a:r>
            <a:r>
              <a:rPr lang="en" sz="1600">
                <a:latin typeface="Proxima Nova"/>
                <a:ea typeface="Proxima Nova"/>
                <a:cs typeface="Proxima Nova"/>
                <a:sym typeface="Proxima Nova"/>
              </a:rPr>
              <a:t> distributed momentum</a:t>
            </a:r>
            <a:endParaRPr sz="1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3: MNIST CNNs Tasks</a:t>
            </a:r>
            <a:endParaRPr/>
          </a:p>
        </p:txBody>
      </p:sp>
      <p:pic>
        <p:nvPicPr>
          <p:cNvPr id="250" name="Google Shape;250;p34"/>
          <p:cNvPicPr preferRelativeResize="0"/>
          <p:nvPr/>
        </p:nvPicPr>
        <p:blipFill>
          <a:blip r:embed="rId3">
            <a:alphaModFix/>
          </a:blip>
          <a:stretch>
            <a:fillRect/>
          </a:stretch>
        </p:blipFill>
        <p:spPr>
          <a:xfrm>
            <a:off x="625813" y="1017725"/>
            <a:ext cx="7892377" cy="3820977"/>
          </a:xfrm>
          <a:prstGeom prst="rect">
            <a:avLst/>
          </a:prstGeom>
          <a:noFill/>
          <a:ln>
            <a:noFill/>
          </a:ln>
        </p:spPr>
      </p:pic>
      <p:sp>
        <p:nvSpPr>
          <p:cNvPr id="251" name="Google Shape;251;p34"/>
          <p:cNvSpPr/>
          <p:nvPr/>
        </p:nvSpPr>
        <p:spPr>
          <a:xfrm rot="5396746">
            <a:off x="2568522" y="3407374"/>
            <a:ext cx="950700" cy="285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txBox="1"/>
          <p:nvPr/>
        </p:nvSpPr>
        <p:spPr>
          <a:xfrm>
            <a:off x="3015900" y="4224050"/>
            <a:ext cx="3112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Coordinate-wise Median</a:t>
            </a:r>
            <a:endParaRPr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Heterogeneity</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With</a:t>
            </a:r>
            <a:r>
              <a:rPr lang="en" sz="1600">
                <a:latin typeface="Proxima Nova"/>
                <a:ea typeface="Proxima Nova"/>
                <a:cs typeface="Proxima Nova"/>
                <a:sym typeface="Proxima Nova"/>
              </a:rPr>
              <a:t> distributed momentum</a:t>
            </a:r>
            <a:endParaRPr sz="16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3: MNIST CNNs Tasks</a:t>
            </a:r>
            <a:endParaRPr/>
          </a:p>
        </p:txBody>
      </p:sp>
      <p:pic>
        <p:nvPicPr>
          <p:cNvPr id="258" name="Google Shape;258;p35"/>
          <p:cNvPicPr preferRelativeResize="0"/>
          <p:nvPr/>
        </p:nvPicPr>
        <p:blipFill>
          <a:blip r:embed="rId3">
            <a:alphaModFix/>
          </a:blip>
          <a:stretch>
            <a:fillRect/>
          </a:stretch>
        </p:blipFill>
        <p:spPr>
          <a:xfrm>
            <a:off x="625813" y="1017725"/>
            <a:ext cx="7892377" cy="3820977"/>
          </a:xfrm>
          <a:prstGeom prst="rect">
            <a:avLst/>
          </a:prstGeom>
          <a:noFill/>
          <a:ln>
            <a:noFill/>
          </a:ln>
        </p:spPr>
      </p:pic>
      <p:sp>
        <p:nvSpPr>
          <p:cNvPr id="259" name="Google Shape;259;p35"/>
          <p:cNvSpPr/>
          <p:nvPr/>
        </p:nvSpPr>
        <p:spPr>
          <a:xfrm rot="5396543">
            <a:off x="2477570" y="3456223"/>
            <a:ext cx="894900" cy="24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nvSpPr>
        <p:spPr>
          <a:xfrm>
            <a:off x="3015900" y="4025325"/>
            <a:ext cx="31122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Coordinate-wise Median</a:t>
            </a:r>
            <a:endParaRPr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Heterogeneity</a:t>
            </a:r>
            <a:endParaRPr b="1" sz="1600">
              <a:latin typeface="Proxima Nova"/>
              <a:ea typeface="Proxima Nova"/>
              <a:cs typeface="Proxima Nova"/>
              <a:sym typeface="Proxima Nova"/>
            </a:endParaRPr>
          </a:p>
          <a:p>
            <a:pPr indent="0" lvl="0" marL="0" rtl="0" algn="ctr">
              <a:spcBef>
                <a:spcPts val="0"/>
              </a:spcBef>
              <a:spcAft>
                <a:spcPts val="0"/>
              </a:spcAft>
              <a:buNone/>
            </a:pPr>
            <a:r>
              <a:rPr b="1" lang="en" sz="1600">
                <a:latin typeface="Proxima Nova"/>
                <a:ea typeface="Proxima Nova"/>
                <a:cs typeface="Proxima Nova"/>
                <a:sym typeface="Proxima Nova"/>
              </a:rPr>
              <a:t>With</a:t>
            </a:r>
            <a:r>
              <a:rPr lang="en" sz="1600">
                <a:latin typeface="Proxima Nova"/>
                <a:ea typeface="Proxima Nova"/>
                <a:cs typeface="Proxima Nova"/>
                <a:sym typeface="Proxima Nova"/>
              </a:rPr>
              <a:t> distributed momentum</a:t>
            </a:r>
            <a:endParaRPr sz="1600">
              <a:latin typeface="Proxima Nova"/>
              <a:ea typeface="Proxima Nova"/>
              <a:cs typeface="Proxima Nova"/>
              <a:sym typeface="Proxima Nova"/>
            </a:endParaRPr>
          </a:p>
          <a:p>
            <a:pPr indent="0" lvl="0" marL="0" rtl="0" algn="ctr">
              <a:spcBef>
                <a:spcPts val="0"/>
              </a:spcBef>
              <a:spcAft>
                <a:spcPts val="0"/>
              </a:spcAft>
              <a:buNone/>
            </a:pPr>
            <a:r>
              <a:rPr lang="en" sz="1600">
                <a:latin typeface="Proxima Nova"/>
                <a:ea typeface="Proxima Nova"/>
                <a:cs typeface="Proxima Nova"/>
                <a:sym typeface="Proxima Nova"/>
              </a:rPr>
              <a:t>and </a:t>
            </a:r>
            <a:r>
              <a:rPr b="1" lang="en" sz="1600">
                <a:latin typeface="Proxima Nova"/>
                <a:ea typeface="Proxima Nova"/>
                <a:cs typeface="Proxima Nova"/>
                <a:sym typeface="Proxima Nova"/>
              </a:rPr>
              <a:t>NNM</a:t>
            </a:r>
            <a:endParaRPr b="1" sz="16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3: MNIST CNNs Tasks</a:t>
            </a:r>
            <a:endParaRPr/>
          </a:p>
        </p:txBody>
      </p:sp>
      <p:sp>
        <p:nvSpPr>
          <p:cNvPr id="266" name="Google Shape;266;p36"/>
          <p:cNvSpPr txBox="1"/>
          <p:nvPr>
            <p:ph idx="1" type="body"/>
          </p:nvPr>
        </p:nvSpPr>
        <p:spPr>
          <a:xfrm>
            <a:off x="311700" y="963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 NLP attacks strong performance in homogeneous data without momentum</a:t>
            </a:r>
            <a:endParaRPr/>
          </a:p>
          <a:p>
            <a:pPr indent="0" lvl="0" marL="0" rtl="0" algn="l">
              <a:lnSpc>
                <a:spcPct val="100000"/>
              </a:lnSpc>
              <a:spcBef>
                <a:spcPts val="1200"/>
              </a:spcBef>
              <a:spcAft>
                <a:spcPts val="0"/>
              </a:spcAft>
              <a:buNone/>
            </a:pPr>
            <a:r>
              <a:rPr lang="en"/>
              <a:t>- </a:t>
            </a:r>
            <a:r>
              <a:rPr b="1" lang="en"/>
              <a:t>Superior performance</a:t>
            </a:r>
            <a:r>
              <a:rPr lang="en"/>
              <a:t> with D-SHB and NNM in heterogeneous data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7" name="Google Shape;267;p36"/>
          <p:cNvPicPr preferRelativeResize="0"/>
          <p:nvPr/>
        </p:nvPicPr>
        <p:blipFill>
          <a:blip r:embed="rId3">
            <a:alphaModFix/>
          </a:blip>
          <a:stretch>
            <a:fillRect/>
          </a:stretch>
        </p:blipFill>
        <p:spPr>
          <a:xfrm>
            <a:off x="1376813" y="1915425"/>
            <a:ext cx="6390376" cy="3093801"/>
          </a:xfrm>
          <a:prstGeom prst="rect">
            <a:avLst/>
          </a:prstGeom>
          <a:noFill/>
          <a:ln>
            <a:noFill/>
          </a:ln>
        </p:spPr>
      </p:pic>
      <p:sp>
        <p:nvSpPr>
          <p:cNvPr id="268" name="Google Shape;268;p36"/>
          <p:cNvSpPr/>
          <p:nvPr/>
        </p:nvSpPr>
        <p:spPr>
          <a:xfrm rot="5397107">
            <a:off x="2980764" y="3852625"/>
            <a:ext cx="713100" cy="201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on Model Stability</a:t>
            </a:r>
            <a:endParaRPr/>
          </a:p>
        </p:txBody>
      </p:sp>
      <p:sp>
        <p:nvSpPr>
          <p:cNvPr id="274" name="Google Shape;27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Mixing process may decrease training stability</a:t>
            </a:r>
            <a:endParaRPr/>
          </a:p>
          <a:p>
            <a:pPr indent="0" lvl="0" marL="0" rtl="0" algn="l">
              <a:spcBef>
                <a:spcPts val="1200"/>
              </a:spcBef>
              <a:spcAft>
                <a:spcPts val="0"/>
              </a:spcAft>
              <a:buNone/>
            </a:pPr>
            <a:r>
              <a:rPr lang="en"/>
              <a:t>- </a:t>
            </a:r>
            <a:r>
              <a:rPr lang="en"/>
              <a:t>NLP attacks can exploit it to trigger a gradient explosion</a:t>
            </a:r>
            <a:endParaRPr/>
          </a:p>
          <a:p>
            <a:pPr indent="0" lvl="0" marL="0" rtl="0" algn="l">
              <a:spcBef>
                <a:spcPts val="1200"/>
              </a:spcBef>
              <a:spcAft>
                <a:spcPts val="0"/>
              </a:spcAft>
              <a:buNone/>
            </a:pPr>
            <a:r>
              <a:rPr lang="en"/>
              <a:t>- Need for deeper research on this attack primitive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with Existing Attacks</a:t>
            </a:r>
            <a:endParaRPr/>
          </a:p>
        </p:txBody>
      </p:sp>
      <p:sp>
        <p:nvSpPr>
          <p:cNvPr id="285" name="Google Shape;28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Our optimal attacks outperform all state-of-the-art attacks</a:t>
            </a:r>
            <a:endParaRPr sz="1900"/>
          </a:p>
          <a:p>
            <a:pPr indent="-349250" lvl="1" marL="914400" rtl="0" algn="l">
              <a:spcBef>
                <a:spcPts val="0"/>
              </a:spcBef>
              <a:spcAft>
                <a:spcPts val="0"/>
              </a:spcAft>
              <a:buSzPts val="1900"/>
              <a:buChar char="○"/>
            </a:pPr>
            <a:r>
              <a:rPr lang="en" sz="1900"/>
              <a:t>Current attack strategies can be further refined</a:t>
            </a:r>
            <a:endParaRPr sz="1900"/>
          </a:p>
          <a:p>
            <a:pPr indent="-349250" lvl="1" marL="914400" rtl="0" algn="l">
              <a:spcBef>
                <a:spcPts val="0"/>
              </a:spcBef>
              <a:spcAft>
                <a:spcPts val="0"/>
              </a:spcAft>
              <a:buSzPts val="1900"/>
              <a:buChar char="○"/>
            </a:pPr>
            <a:r>
              <a:rPr lang="en" sz="1900"/>
              <a:t>Existing defense mechanisms may be inadequate against advanced attacks</a:t>
            </a:r>
            <a:endParaRPr sz="1900"/>
          </a:p>
          <a:p>
            <a:pPr indent="-349250" lvl="0" marL="457200" rtl="0" algn="l">
              <a:spcBef>
                <a:spcPts val="0"/>
              </a:spcBef>
              <a:spcAft>
                <a:spcPts val="0"/>
              </a:spcAft>
              <a:buSzPts val="1900"/>
              <a:buChar char="●"/>
            </a:pPr>
            <a:r>
              <a:rPr lang="en" sz="1900"/>
              <a:t>Efficacy comes with a price: full knowledge and computational overhead</a:t>
            </a:r>
            <a:endParaRPr sz="1900"/>
          </a:p>
          <a:p>
            <a:pPr indent="-349250" lvl="1" marL="914400" rtl="0" algn="l">
              <a:spcBef>
                <a:spcPts val="0"/>
              </a:spcBef>
              <a:spcAft>
                <a:spcPts val="0"/>
              </a:spcAft>
              <a:buSzPts val="1900"/>
              <a:buChar char="○"/>
            </a:pPr>
            <a:r>
              <a:rPr lang="en" sz="1900"/>
              <a:t>Not applicable in real attacks</a:t>
            </a:r>
            <a:endParaRPr sz="1900"/>
          </a:p>
          <a:p>
            <a:pPr indent="-349250" lvl="1" marL="914400" rtl="0" algn="l">
              <a:spcBef>
                <a:spcPts val="0"/>
              </a:spcBef>
              <a:spcAft>
                <a:spcPts val="0"/>
              </a:spcAft>
              <a:buSzPts val="1900"/>
              <a:buChar char="○"/>
            </a:pPr>
            <a:r>
              <a:rPr lang="en" sz="1900"/>
              <a:t>But can serve as a </a:t>
            </a:r>
            <a:r>
              <a:rPr b="1" lang="en" sz="1900"/>
              <a:t>benchmark</a:t>
            </a:r>
            <a:r>
              <a:rPr lang="en" sz="1900"/>
              <a:t> to test the worst case of defense methods</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91" name="Google Shape;29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 First principled approach to designing </a:t>
            </a:r>
            <a:r>
              <a:rPr i="1" lang="en" sz="1900"/>
              <a:t>truly</a:t>
            </a:r>
            <a:r>
              <a:rPr lang="en" sz="1900"/>
              <a:t> Byzantine attacks</a:t>
            </a:r>
            <a:endParaRPr sz="1900"/>
          </a:p>
          <a:p>
            <a:pPr indent="0" lvl="0" marL="0" rtl="0" algn="l">
              <a:spcBef>
                <a:spcPts val="1200"/>
              </a:spcBef>
              <a:spcAft>
                <a:spcPts val="0"/>
              </a:spcAft>
              <a:buNone/>
            </a:pPr>
            <a:r>
              <a:rPr lang="en" sz="1900"/>
              <a:t>- Existing defense mechanisms may not be fully equipped to thwart advanced attacks</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120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97" name="Google Shape;29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 Use better solvers and customization</a:t>
            </a:r>
            <a:endParaRPr/>
          </a:p>
          <a:p>
            <a:pPr indent="0" lvl="0" marL="0" rtl="0" algn="l">
              <a:spcBef>
                <a:spcPts val="1200"/>
              </a:spcBef>
              <a:spcAft>
                <a:spcPts val="0"/>
              </a:spcAft>
              <a:buNone/>
            </a:pPr>
            <a:r>
              <a:rPr lang="en"/>
              <a:t>- Try different </a:t>
            </a:r>
            <a:r>
              <a:rPr lang="en"/>
              <a:t>dimensional reduction strategies</a:t>
            </a:r>
            <a:endParaRPr/>
          </a:p>
          <a:p>
            <a:pPr indent="0" lvl="0" marL="0" rtl="0" algn="l">
              <a:spcBef>
                <a:spcPts val="1200"/>
              </a:spcBef>
              <a:spcAft>
                <a:spcPts val="0"/>
              </a:spcAft>
              <a:buNone/>
            </a:pPr>
            <a:r>
              <a:rPr lang="en"/>
              <a:t>- Use reinforcement learning instead of nonlinear programming</a:t>
            </a:r>
            <a:endParaRPr/>
          </a:p>
          <a:p>
            <a:pPr indent="0" lvl="0" marL="0" rtl="0" algn="l">
              <a:spcBef>
                <a:spcPts val="1200"/>
              </a:spcBef>
              <a:spcAft>
                <a:spcPts val="0"/>
              </a:spcAft>
              <a:buNone/>
            </a:pPr>
            <a:r>
              <a:rPr lang="en"/>
              <a:t>- Further research on the stability attack primitive</a:t>
            </a:r>
            <a:endParaRPr/>
          </a:p>
          <a:p>
            <a:pPr indent="0" lvl="0" marL="0" rtl="0" algn="l">
              <a:spcBef>
                <a:spcPts val="1200"/>
              </a:spcBef>
              <a:spcAft>
                <a:spcPts val="0"/>
              </a:spcAft>
              <a:buNone/>
            </a:pPr>
            <a:r>
              <a:rPr lang="en"/>
              <a:t>- Auditing Byzantine Robustness in in Distributed Learning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5" name="Google Shape;75;p15"/>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Distributed Machine Learning (ML)</a:t>
            </a:r>
            <a:endParaRPr/>
          </a:p>
          <a:p>
            <a:pPr indent="0" lvl="0" marL="0" rtl="0" algn="l">
              <a:spcBef>
                <a:spcPts val="1200"/>
              </a:spcBef>
              <a:spcAft>
                <a:spcPts val="0"/>
              </a:spcAft>
              <a:buNone/>
            </a:pPr>
            <a:r>
              <a:rPr lang="en"/>
              <a:t>    - Benefits: Training large models, Preserving data privacy</a:t>
            </a:r>
            <a:endParaRPr/>
          </a:p>
          <a:p>
            <a:pPr indent="0" lvl="0" marL="0" rtl="0" algn="l">
              <a:spcBef>
                <a:spcPts val="1200"/>
              </a:spcBef>
              <a:spcAft>
                <a:spcPts val="0"/>
              </a:spcAft>
              <a:buNone/>
            </a:pPr>
            <a:r>
              <a:rPr lang="en"/>
              <a:t>    - Widely accepted in academia and industry</a:t>
            </a:r>
            <a:endParaRPr/>
          </a:p>
          <a:p>
            <a:pPr indent="0" lvl="0" marL="0" rtl="0" algn="l">
              <a:spcBef>
                <a:spcPts val="120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4307391" y="1152475"/>
            <a:ext cx="4701735" cy="3852502"/>
          </a:xfrm>
          <a:prstGeom prst="rect">
            <a:avLst/>
          </a:prstGeom>
          <a:noFill/>
          <a:ln>
            <a:noFill/>
          </a:ln>
        </p:spPr>
      </p:pic>
      <p:sp>
        <p:nvSpPr>
          <p:cNvPr id="77" name="Google Shape;77;p15"/>
          <p:cNvSpPr txBox="1"/>
          <p:nvPr/>
        </p:nvSpPr>
        <p:spPr>
          <a:xfrm>
            <a:off x="6119400" y="4568825"/>
            <a:ext cx="3024600" cy="5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
              <a:t> </a:t>
            </a:r>
            <a:r>
              <a:rPr lang="en" sz="600"/>
              <a:t>[1] </a:t>
            </a:r>
            <a:r>
              <a:rPr lang="en" sz="600">
                <a:solidFill>
                  <a:srgbClr val="333333"/>
                </a:solidFill>
                <a:highlight>
                  <a:srgbClr val="FFFFFF"/>
                </a:highlight>
              </a:rPr>
              <a:t>A. Gouissem, K. Abualsaud, E. Yaacoub, T. Khattab and M. Guizani, "Federated Learning Stability Under Byzantine Attacks," </a:t>
            </a:r>
            <a:r>
              <a:rPr i="1" lang="en" sz="600">
                <a:solidFill>
                  <a:srgbClr val="333333"/>
                </a:solidFill>
                <a:highlight>
                  <a:srgbClr val="FFFFFF"/>
                </a:highlight>
              </a:rPr>
              <a:t>2022 IEEE Wireless Communications and Networking Conference (WCNC)</a:t>
            </a:r>
            <a:r>
              <a:rPr lang="en" sz="600">
                <a:solidFill>
                  <a:srgbClr val="333333"/>
                </a:solidFill>
                <a:highlight>
                  <a:srgbClr val="FFFFFF"/>
                </a:highlight>
              </a:rPr>
              <a:t>, Austin, TX, USA, 2022, pp. 572-577, doi: 10.1109/WCNC51071.2022.9771594.</a:t>
            </a:r>
            <a:endParaRPr sz="8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303" name="Google Shape;303;p42"/>
          <p:cNvPicPr preferRelativeResize="0"/>
          <p:nvPr/>
        </p:nvPicPr>
        <p:blipFill rotWithShape="1">
          <a:blip r:embed="rId3">
            <a:alphaModFix/>
          </a:blip>
          <a:srcRect b="12457" l="3644" r="63813" t="7065"/>
          <a:stretch/>
        </p:blipFill>
        <p:spPr>
          <a:xfrm>
            <a:off x="3649900" y="1581013"/>
            <a:ext cx="1844173" cy="2391650"/>
          </a:xfrm>
          <a:prstGeom prst="rect">
            <a:avLst/>
          </a:prstGeom>
          <a:noFill/>
          <a:ln>
            <a:noFill/>
          </a:ln>
        </p:spPr>
      </p:pic>
      <p:sp>
        <p:nvSpPr>
          <p:cNvPr id="304" name="Google Shape;304;p42"/>
          <p:cNvSpPr txBox="1"/>
          <p:nvPr/>
        </p:nvSpPr>
        <p:spPr>
          <a:xfrm>
            <a:off x="2211888" y="3972675"/>
            <a:ext cx="4720200" cy="27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600"/>
              <a:t>[4] </a:t>
            </a:r>
            <a:r>
              <a:rPr lang="en" sz="600" u="sng">
                <a:solidFill>
                  <a:schemeClr val="hlink"/>
                </a:solidFill>
                <a:hlinkClick r:id="rId4"/>
              </a:rPr>
              <a:t>Limited vs. Omniscient: How to Choose Your Point of View</a:t>
            </a:r>
            <a:r>
              <a:rPr lang="en" sz="600"/>
              <a:t>. Fanbox. 2021</a:t>
            </a:r>
            <a:endParaRPr sz="1000">
              <a:latin typeface="Proxima Nova"/>
              <a:ea typeface="Proxima Nova"/>
              <a:cs typeface="Proxima Nova"/>
              <a:sym typeface="Proxima Nova"/>
            </a:endParaRPr>
          </a:p>
        </p:txBody>
      </p:sp>
      <p:pic>
        <p:nvPicPr>
          <p:cNvPr id="305" name="Google Shape;305;p42"/>
          <p:cNvPicPr preferRelativeResize="0"/>
          <p:nvPr/>
        </p:nvPicPr>
        <p:blipFill>
          <a:blip r:embed="rId5">
            <a:alphaModFix/>
          </a:blip>
          <a:stretch>
            <a:fillRect/>
          </a:stretch>
        </p:blipFill>
        <p:spPr>
          <a:xfrm>
            <a:off x="166163" y="1634188"/>
            <a:ext cx="2503624" cy="2051424"/>
          </a:xfrm>
          <a:prstGeom prst="rect">
            <a:avLst/>
          </a:prstGeom>
          <a:noFill/>
          <a:ln>
            <a:noFill/>
          </a:ln>
        </p:spPr>
      </p:pic>
      <p:sp>
        <p:nvSpPr>
          <p:cNvPr id="306" name="Google Shape;306;p42"/>
          <p:cNvSpPr/>
          <p:nvPr/>
        </p:nvSpPr>
        <p:spPr>
          <a:xfrm>
            <a:off x="-12" y="1334400"/>
            <a:ext cx="3112200" cy="3060900"/>
          </a:xfrm>
          <a:prstGeom prst="wedgeEllipseCallout">
            <a:avLst>
              <a:gd fmla="val 66284" name="adj1"/>
              <a:gd fmla="val -4603"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txBox="1"/>
          <p:nvPr/>
        </p:nvSpPr>
        <p:spPr>
          <a:xfrm>
            <a:off x="43788" y="3584775"/>
            <a:ext cx="30246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
              <a:t> </a:t>
            </a:r>
            <a:r>
              <a:rPr lang="en" sz="400"/>
              <a:t>[5] </a:t>
            </a:r>
            <a:r>
              <a:rPr lang="en" sz="400">
                <a:solidFill>
                  <a:srgbClr val="333333"/>
                </a:solidFill>
                <a:highlight>
                  <a:srgbClr val="FFFFFF"/>
                </a:highlight>
              </a:rPr>
              <a:t>A. Gouissem, K. Abualsaud, E. Yaacoub, T. Khattab and M. Guizani, "Federated Learning Stability Under Byzantine Attacks," </a:t>
            </a:r>
            <a:r>
              <a:rPr i="1" lang="en" sz="400">
                <a:solidFill>
                  <a:srgbClr val="333333"/>
                </a:solidFill>
                <a:highlight>
                  <a:srgbClr val="FFFFFF"/>
                </a:highlight>
              </a:rPr>
              <a:t>2022 IEEE Wireless Communications and Networking Conference (WCNC)</a:t>
            </a:r>
            <a:r>
              <a:rPr lang="en" sz="400">
                <a:solidFill>
                  <a:srgbClr val="333333"/>
                </a:solidFill>
                <a:highlight>
                  <a:srgbClr val="FFFFFF"/>
                </a:highlight>
              </a:rPr>
              <a:t>, Austin, TX, USA, 2022, pp. 572-577, doi: 10.1109/WCNC51071.2022.9771594.</a:t>
            </a:r>
            <a:endParaRPr sz="600">
              <a:latin typeface="Proxima Nova"/>
              <a:ea typeface="Proxima Nova"/>
              <a:cs typeface="Proxima Nova"/>
              <a:sym typeface="Proxima Nova"/>
            </a:endParaRPr>
          </a:p>
        </p:txBody>
      </p:sp>
      <p:pic>
        <p:nvPicPr>
          <p:cNvPr id="308" name="Google Shape;308;p42"/>
          <p:cNvPicPr preferRelativeResize="0"/>
          <p:nvPr/>
        </p:nvPicPr>
        <p:blipFill>
          <a:blip r:embed="rId6">
            <a:alphaModFix/>
          </a:blip>
          <a:stretch>
            <a:fillRect/>
          </a:stretch>
        </p:blipFill>
        <p:spPr>
          <a:xfrm>
            <a:off x="6640362" y="1751149"/>
            <a:ext cx="2503624" cy="2051407"/>
          </a:xfrm>
          <a:prstGeom prst="rect">
            <a:avLst/>
          </a:prstGeom>
          <a:noFill/>
          <a:ln>
            <a:noFill/>
          </a:ln>
        </p:spPr>
      </p:pic>
      <p:sp>
        <p:nvSpPr>
          <p:cNvPr id="309" name="Google Shape;309;p42"/>
          <p:cNvSpPr/>
          <p:nvPr/>
        </p:nvSpPr>
        <p:spPr>
          <a:xfrm>
            <a:off x="5599663" y="2511900"/>
            <a:ext cx="935100" cy="705900"/>
          </a:xfrm>
          <a:prstGeom prst="rightArrow">
            <a:avLst>
              <a:gd fmla="val 50000" name="adj1"/>
              <a:gd fmla="val 50000" name="adj2"/>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2"/>
          <p:cNvSpPr txBox="1"/>
          <p:nvPr/>
        </p:nvSpPr>
        <p:spPr>
          <a:xfrm>
            <a:off x="6232963" y="3685625"/>
            <a:ext cx="30246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
              <a:t> </a:t>
            </a:r>
            <a:r>
              <a:rPr lang="en" sz="400"/>
              <a:t>[5] </a:t>
            </a:r>
            <a:r>
              <a:rPr lang="en" sz="400">
                <a:solidFill>
                  <a:srgbClr val="333333"/>
                </a:solidFill>
                <a:highlight>
                  <a:srgbClr val="FFFFFF"/>
                </a:highlight>
              </a:rPr>
              <a:t>A. Gouissem, K. Abualsaud, E. Yaacoub, T. Khattab and M. Guizani, "Federated Learning Stability Under Byzantine Attacks," </a:t>
            </a:r>
            <a:r>
              <a:rPr i="1" lang="en" sz="400">
                <a:solidFill>
                  <a:srgbClr val="333333"/>
                </a:solidFill>
                <a:highlight>
                  <a:srgbClr val="FFFFFF"/>
                </a:highlight>
              </a:rPr>
              <a:t>2022 IEEE Wireless Communications and Networking Conference (WCNC)</a:t>
            </a:r>
            <a:r>
              <a:rPr lang="en" sz="400">
                <a:solidFill>
                  <a:srgbClr val="333333"/>
                </a:solidFill>
                <a:highlight>
                  <a:srgbClr val="FFFFFF"/>
                </a:highlight>
              </a:rPr>
              <a:t>, Austin, TX, USA, 2022, pp. 572-577, doi: 10.1109/WCNC51071.2022.9771594.</a:t>
            </a:r>
            <a:endParaRPr sz="600">
              <a:latin typeface="Proxima Nova"/>
              <a:ea typeface="Proxima Nova"/>
              <a:cs typeface="Proxima Nova"/>
              <a:sym typeface="Proxima Nova"/>
            </a:endParaRPr>
          </a:p>
        </p:txBody>
      </p:sp>
      <p:sp>
        <p:nvSpPr>
          <p:cNvPr id="311" name="Google Shape;311;p42"/>
          <p:cNvSpPr txBox="1"/>
          <p:nvPr/>
        </p:nvSpPr>
        <p:spPr>
          <a:xfrm>
            <a:off x="3072688" y="4249575"/>
            <a:ext cx="3112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roxima Nova"/>
                <a:ea typeface="Proxima Nova"/>
                <a:cs typeface="Proxima Nova"/>
                <a:sym typeface="Proxima Nova"/>
              </a:rPr>
              <a:t>Nonlinear Programming</a:t>
            </a:r>
            <a:endParaRPr sz="16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Bonus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STAB - Stability Breaking Attacks</a:t>
            </a:r>
            <a:endParaRPr/>
          </a:p>
        </p:txBody>
      </p:sp>
      <p:sp>
        <p:nvSpPr>
          <p:cNvPr id="322" name="Google Shape;32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Old Approach: Decrease model accuracy</a:t>
            </a:r>
            <a:endParaRPr/>
          </a:p>
          <a:p>
            <a:pPr indent="0" lvl="0" marL="0" rtl="0" algn="l">
              <a:spcBef>
                <a:spcPts val="1200"/>
              </a:spcBef>
              <a:spcAft>
                <a:spcPts val="0"/>
              </a:spcAft>
              <a:buNone/>
            </a:pPr>
            <a:r>
              <a:rPr lang="en"/>
              <a:t>- Our Approach: Make the training </a:t>
            </a:r>
            <a:r>
              <a:rPr b="1" lang="en"/>
              <a:t>unstable</a:t>
            </a:r>
            <a:endParaRPr/>
          </a:p>
          <a:p>
            <a:pPr indent="0" lvl="0" marL="0" rtl="0" algn="l">
              <a:spcBef>
                <a:spcPts val="1200"/>
              </a:spcBef>
              <a:spcAft>
                <a:spcPts val="0"/>
              </a:spcAft>
              <a:buNone/>
            </a:pPr>
            <a:r>
              <a:rPr lang="en"/>
              <a:t>- STAB</a:t>
            </a:r>
            <a:r>
              <a:rPr lang="en"/>
              <a:t> to the heart of Byzantine machine learning (maybe)</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STAB - Stability Breaking Attacks</a:t>
            </a:r>
            <a:endParaRPr/>
          </a:p>
        </p:txBody>
      </p:sp>
      <p:pic>
        <p:nvPicPr>
          <p:cNvPr id="328" name="Google Shape;328;p45"/>
          <p:cNvPicPr preferRelativeResize="0"/>
          <p:nvPr/>
        </p:nvPicPr>
        <p:blipFill>
          <a:blip r:embed="rId3">
            <a:alphaModFix/>
          </a:blip>
          <a:stretch>
            <a:fillRect/>
          </a:stretch>
        </p:blipFill>
        <p:spPr>
          <a:xfrm>
            <a:off x="789087" y="1106100"/>
            <a:ext cx="7565824" cy="3902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STAB - Stability Breaking Attacks</a:t>
            </a:r>
            <a:endParaRPr/>
          </a:p>
        </p:txBody>
      </p:sp>
      <p:sp>
        <p:nvSpPr>
          <p:cNvPr id="334" name="Google Shape;33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900"/>
              <a:t>- </a:t>
            </a:r>
            <a:r>
              <a:rPr lang="en" sz="1900"/>
              <a:t>Efficacy Across Defenses</a:t>
            </a:r>
            <a:endParaRPr sz="1900"/>
          </a:p>
          <a:p>
            <a:pPr indent="0" lvl="0" marL="0" rtl="0" algn="l">
              <a:spcBef>
                <a:spcPts val="1200"/>
              </a:spcBef>
              <a:spcAft>
                <a:spcPts val="0"/>
              </a:spcAft>
              <a:buNone/>
            </a:pPr>
            <a:r>
              <a:rPr lang="en" sz="1900"/>
              <a:t>- </a:t>
            </a:r>
            <a:r>
              <a:rPr lang="en" sz="1900"/>
              <a:t>Surprising NNM Interaction</a:t>
            </a:r>
            <a:endParaRPr sz="1900"/>
          </a:p>
          <a:p>
            <a:pPr indent="0" lvl="0" marL="0" rtl="0" algn="l">
              <a:spcBef>
                <a:spcPts val="1200"/>
              </a:spcBef>
              <a:spcAft>
                <a:spcPts val="0"/>
              </a:spcAft>
              <a:buNone/>
            </a:pPr>
            <a:r>
              <a:rPr lang="en" sz="1900"/>
              <a:t>- </a:t>
            </a:r>
            <a:r>
              <a:rPr lang="en" sz="1900"/>
              <a:t>Limited Protection from Gradient Clipping</a:t>
            </a:r>
            <a:endParaRPr sz="1900"/>
          </a:p>
          <a:p>
            <a:pPr indent="0" lvl="0" marL="0" rtl="0" algn="l">
              <a:spcBef>
                <a:spcPts val="1200"/>
              </a:spcBef>
              <a:spcAft>
                <a:spcPts val="0"/>
              </a:spcAft>
              <a:buNone/>
            </a:pPr>
            <a:r>
              <a:rPr lang="en" sz="1900"/>
              <a:t>- Sensitive to data heterogeneity</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0"/>
              </a:spcAft>
              <a:buNone/>
            </a:pPr>
            <a:r>
              <a:t/>
            </a:r>
            <a:endParaRPr sz="1900"/>
          </a:p>
          <a:p>
            <a:pPr indent="0" lvl="0" marL="0" rtl="0" algn="l">
              <a:spcBef>
                <a:spcPts val="1200"/>
              </a:spcBef>
              <a:spcAft>
                <a:spcPts val="1200"/>
              </a:spcAft>
              <a:buNone/>
            </a:pPr>
            <a:r>
              <a:t/>
            </a:r>
            <a:endParaRPr sz="1900"/>
          </a:p>
        </p:txBody>
      </p:sp>
      <p:sp>
        <p:nvSpPr>
          <p:cNvPr id="335" name="Google Shape;335;p46"/>
          <p:cNvSpPr txBox="1"/>
          <p:nvPr/>
        </p:nvSpPr>
        <p:spPr>
          <a:xfrm>
            <a:off x="834900" y="4191000"/>
            <a:ext cx="747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Please note: These initial results serve as a springboard for further investigation into the nature and potential of the STAB attack.</a:t>
            </a:r>
            <a:endParaRPr>
              <a:latin typeface="Proxima Nova"/>
              <a:ea typeface="Proxima Nova"/>
              <a:cs typeface="Proxima Nova"/>
              <a:sym typeface="Proxima Nova"/>
            </a:endParaRPr>
          </a:p>
        </p:txBody>
      </p:sp>
      <p:pic>
        <p:nvPicPr>
          <p:cNvPr id="336" name="Google Shape;336;p46"/>
          <p:cNvPicPr preferRelativeResize="0"/>
          <p:nvPr/>
        </p:nvPicPr>
        <p:blipFill rotWithShape="1">
          <a:blip r:embed="rId3">
            <a:alphaModFix/>
          </a:blip>
          <a:srcRect b="0" l="0" r="52974" t="0"/>
          <a:stretch/>
        </p:blipFill>
        <p:spPr>
          <a:xfrm>
            <a:off x="5586275" y="385900"/>
            <a:ext cx="3557726" cy="3902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83" name="Google Shape;83;p16"/>
          <p:cNvSpPr txBox="1"/>
          <p:nvPr>
            <p:ph idx="1" type="body"/>
          </p:nvPr>
        </p:nvSpPr>
        <p:spPr>
          <a:xfrm>
            <a:off x="311700" y="950200"/>
            <a:ext cx="8520600" cy="3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 Byzantine Resilience</a:t>
            </a:r>
            <a:endParaRPr sz="1600"/>
          </a:p>
          <a:p>
            <a:pPr indent="0" lvl="0" marL="0" rtl="0" algn="l">
              <a:spcBef>
                <a:spcPts val="1200"/>
              </a:spcBef>
              <a:spcAft>
                <a:spcPts val="0"/>
              </a:spcAft>
              <a:buNone/>
            </a:pPr>
            <a:r>
              <a:rPr lang="en" sz="1600"/>
              <a:t>    - Requirement for distributed optimization algorithms</a:t>
            </a:r>
            <a:endParaRPr sz="1600"/>
          </a:p>
          <a:p>
            <a:pPr indent="0" lvl="0" marL="0" rtl="0" algn="l">
              <a:spcBef>
                <a:spcPts val="1200"/>
              </a:spcBef>
              <a:spcAft>
                <a:spcPts val="0"/>
              </a:spcAft>
              <a:buNone/>
            </a:pPr>
            <a:r>
              <a:rPr lang="en" sz="1600"/>
              <a:t>    - Protection against malicious machines, or Byzantine workers</a:t>
            </a:r>
            <a:endParaRPr sz="1600"/>
          </a:p>
          <a:p>
            <a:pPr indent="0" lvl="0" marL="0" rtl="0" algn="l">
              <a:spcBef>
                <a:spcPts val="1200"/>
              </a:spcBef>
              <a:spcAft>
                <a:spcPts val="1200"/>
              </a:spcAft>
              <a:buNone/>
            </a:pPr>
            <a:r>
              <a:t/>
            </a:r>
            <a:endParaRPr sz="1600"/>
          </a:p>
        </p:txBody>
      </p:sp>
      <p:pic>
        <p:nvPicPr>
          <p:cNvPr id="84" name="Google Shape;84;p16"/>
          <p:cNvPicPr preferRelativeResize="0"/>
          <p:nvPr/>
        </p:nvPicPr>
        <p:blipFill>
          <a:blip r:embed="rId3">
            <a:alphaModFix/>
          </a:blip>
          <a:stretch>
            <a:fillRect/>
          </a:stretch>
        </p:blipFill>
        <p:spPr>
          <a:xfrm>
            <a:off x="4686401" y="1418575"/>
            <a:ext cx="4416275" cy="3618602"/>
          </a:xfrm>
          <a:prstGeom prst="rect">
            <a:avLst/>
          </a:prstGeom>
          <a:noFill/>
          <a:ln>
            <a:noFill/>
          </a:ln>
        </p:spPr>
      </p:pic>
      <p:sp>
        <p:nvSpPr>
          <p:cNvPr id="85" name="Google Shape;85;p16"/>
          <p:cNvSpPr/>
          <p:nvPr/>
        </p:nvSpPr>
        <p:spPr>
          <a:xfrm>
            <a:off x="4430850" y="1735150"/>
            <a:ext cx="2406600" cy="87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86" name="Google Shape;86;p16"/>
          <p:cNvSpPr txBox="1"/>
          <p:nvPr/>
        </p:nvSpPr>
        <p:spPr>
          <a:xfrm>
            <a:off x="6414000" y="4610125"/>
            <a:ext cx="2730000" cy="5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t> </a:t>
            </a:r>
            <a:r>
              <a:rPr lang="en" sz="500"/>
              <a:t>[3] </a:t>
            </a:r>
            <a:r>
              <a:rPr lang="en" sz="500">
                <a:solidFill>
                  <a:srgbClr val="333333"/>
                </a:solidFill>
                <a:highlight>
                  <a:srgbClr val="FFFFFF"/>
                </a:highlight>
              </a:rPr>
              <a:t>A. Gouissem, K. Abualsaud, E. Yaacoub, T. Khattab and M. Guizani, "Federated Learning Stability Under Byzantine Attacks," </a:t>
            </a:r>
            <a:r>
              <a:rPr i="1" lang="en" sz="500">
                <a:solidFill>
                  <a:srgbClr val="333333"/>
                </a:solidFill>
                <a:highlight>
                  <a:srgbClr val="FFFFFF"/>
                </a:highlight>
              </a:rPr>
              <a:t>2022 IEEE Wireless Communications and Networking Conference (WCNC)</a:t>
            </a:r>
            <a:r>
              <a:rPr lang="en" sz="500">
                <a:solidFill>
                  <a:srgbClr val="333333"/>
                </a:solidFill>
                <a:highlight>
                  <a:srgbClr val="FFFFFF"/>
                </a:highlight>
              </a:rPr>
              <a:t>, Austin, TX, USA, 2022, pp. 572-577, doi: 10.1109/WCNC51071.2022.9771594.</a:t>
            </a:r>
            <a:endParaRPr sz="700">
              <a:latin typeface="Proxima Nova"/>
              <a:ea typeface="Proxima Nova"/>
              <a:cs typeface="Proxima Nova"/>
              <a:sym typeface="Proxima Nova"/>
            </a:endParaRPr>
          </a:p>
        </p:txBody>
      </p:sp>
      <p:pic>
        <p:nvPicPr>
          <p:cNvPr id="87" name="Google Shape;87;p16"/>
          <p:cNvPicPr preferRelativeResize="0"/>
          <p:nvPr/>
        </p:nvPicPr>
        <p:blipFill>
          <a:blip r:embed="rId4">
            <a:alphaModFix/>
          </a:blip>
          <a:stretch>
            <a:fillRect/>
          </a:stretch>
        </p:blipFill>
        <p:spPr>
          <a:xfrm>
            <a:off x="749175" y="2571750"/>
            <a:ext cx="2866600" cy="1945424"/>
          </a:xfrm>
          <a:prstGeom prst="rect">
            <a:avLst/>
          </a:prstGeom>
          <a:noFill/>
          <a:ln>
            <a:noFill/>
          </a:ln>
        </p:spPr>
      </p:pic>
      <p:sp>
        <p:nvSpPr>
          <p:cNvPr id="88" name="Google Shape;88;p16"/>
          <p:cNvSpPr txBox="1"/>
          <p:nvPr/>
        </p:nvSpPr>
        <p:spPr>
          <a:xfrm>
            <a:off x="817475" y="4517175"/>
            <a:ext cx="2730000" cy="5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
              <a:t> </a:t>
            </a:r>
            <a:r>
              <a:rPr lang="en" sz="500"/>
              <a:t>[2] </a:t>
            </a:r>
            <a:r>
              <a:rPr lang="en" sz="500"/>
              <a:t>Peva Blanchard, El Mahdi El Mhamdi, Rachid Guerraoui, and Julien Stainer. 2017. Machine learning with adversaries: byzantine tolerant gradient descent. In Proceedings of the 31st International Conference on Neural Information Processing Systems (NIPS'17). Curran Associates Inc., Red Hook, NY, USA, 118–128.</a:t>
            </a:r>
            <a:endParaRPr sz="100">
              <a:solidFill>
                <a:srgbClr val="333333"/>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0" y="2948725"/>
            <a:ext cx="9144000" cy="1755900"/>
          </a:xfrm>
          <a:prstGeom prst="rect">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0" y="1192825"/>
            <a:ext cx="9144000" cy="17559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311700" y="46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distributed learning models still safe?</a:t>
            </a:r>
            <a:endParaRPr/>
          </a:p>
        </p:txBody>
      </p:sp>
      <p:sp>
        <p:nvSpPr>
          <p:cNvPr id="96" name="Google Shape;96;p17"/>
          <p:cNvSpPr/>
          <p:nvPr/>
        </p:nvSpPr>
        <p:spPr>
          <a:xfrm rot="-5400000">
            <a:off x="3354838" y="2572200"/>
            <a:ext cx="3225425" cy="829300"/>
          </a:xfrm>
          <a:prstGeom prst="flowChartDisplay">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4634550" y="1606113"/>
            <a:ext cx="66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Krum</a:t>
            </a:r>
            <a:endParaRPr>
              <a:latin typeface="Proxima Nova"/>
              <a:ea typeface="Proxima Nova"/>
              <a:cs typeface="Proxima Nova"/>
              <a:sym typeface="Proxima Nova"/>
            </a:endParaRPr>
          </a:p>
        </p:txBody>
      </p:sp>
      <p:sp>
        <p:nvSpPr>
          <p:cNvPr id="98" name="Google Shape;98;p17"/>
          <p:cNvSpPr/>
          <p:nvPr/>
        </p:nvSpPr>
        <p:spPr>
          <a:xfrm rot="912565">
            <a:off x="1133448" y="1529768"/>
            <a:ext cx="1879948" cy="400123"/>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Label Flipping</a:t>
            </a:r>
            <a:endParaRPr/>
          </a:p>
        </p:txBody>
      </p:sp>
      <p:sp>
        <p:nvSpPr>
          <p:cNvPr id="99" name="Google Shape;99;p17"/>
          <p:cNvSpPr txBox="1"/>
          <p:nvPr/>
        </p:nvSpPr>
        <p:spPr>
          <a:xfrm>
            <a:off x="4552950" y="2008288"/>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CWMed</a:t>
            </a:r>
            <a:endParaRPr>
              <a:latin typeface="Proxima Nova"/>
              <a:ea typeface="Proxima Nova"/>
              <a:cs typeface="Proxima Nova"/>
              <a:sym typeface="Proxima Nova"/>
            </a:endParaRPr>
          </a:p>
        </p:txBody>
      </p:sp>
      <p:sp>
        <p:nvSpPr>
          <p:cNvPr id="100" name="Google Shape;100;p17"/>
          <p:cNvSpPr txBox="1"/>
          <p:nvPr/>
        </p:nvSpPr>
        <p:spPr>
          <a:xfrm>
            <a:off x="4552950" y="2442013"/>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GM</a:t>
            </a:r>
            <a:endParaRPr>
              <a:latin typeface="Proxima Nova"/>
              <a:ea typeface="Proxima Nova"/>
              <a:cs typeface="Proxima Nova"/>
              <a:sym typeface="Proxima Nova"/>
            </a:endParaRPr>
          </a:p>
        </p:txBody>
      </p:sp>
      <p:sp>
        <p:nvSpPr>
          <p:cNvPr id="101" name="Google Shape;101;p17"/>
          <p:cNvSpPr txBox="1"/>
          <p:nvPr/>
        </p:nvSpPr>
        <p:spPr>
          <a:xfrm>
            <a:off x="4552950" y="2909263"/>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CWTM</a:t>
            </a:r>
            <a:endParaRPr>
              <a:latin typeface="Proxima Nova"/>
              <a:ea typeface="Proxima Nova"/>
              <a:cs typeface="Proxima Nova"/>
              <a:sym typeface="Proxima Nova"/>
            </a:endParaRPr>
          </a:p>
        </p:txBody>
      </p:sp>
      <p:sp>
        <p:nvSpPr>
          <p:cNvPr id="102" name="Google Shape;102;p17"/>
          <p:cNvSpPr txBox="1"/>
          <p:nvPr/>
        </p:nvSpPr>
        <p:spPr>
          <a:xfrm>
            <a:off x="4552950" y="3376513"/>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C-Clip</a:t>
            </a:r>
            <a:endParaRPr>
              <a:latin typeface="Proxima Nova"/>
              <a:ea typeface="Proxima Nova"/>
              <a:cs typeface="Proxima Nova"/>
              <a:sym typeface="Proxima Nova"/>
            </a:endParaRPr>
          </a:p>
        </p:txBody>
      </p:sp>
      <p:sp>
        <p:nvSpPr>
          <p:cNvPr id="103" name="Google Shape;103;p17"/>
          <p:cNvSpPr txBox="1"/>
          <p:nvPr/>
        </p:nvSpPr>
        <p:spPr>
          <a:xfrm>
            <a:off x="4552950" y="3843763"/>
            <a:ext cx="82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104" name="Google Shape;104;p17"/>
          <p:cNvSpPr/>
          <p:nvPr/>
        </p:nvSpPr>
        <p:spPr>
          <a:xfrm>
            <a:off x="6775250" y="2337938"/>
            <a:ext cx="1011600" cy="1297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105" name="Google Shape;105;p17"/>
          <p:cNvSpPr txBox="1"/>
          <p:nvPr/>
        </p:nvSpPr>
        <p:spPr>
          <a:xfrm>
            <a:off x="7418350" y="1192825"/>
            <a:ext cx="17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Homogeneity</a:t>
            </a:r>
            <a:endParaRPr>
              <a:latin typeface="Proxima Nova"/>
              <a:ea typeface="Proxima Nova"/>
              <a:cs typeface="Proxima Nova"/>
              <a:sym typeface="Proxima Nova"/>
            </a:endParaRPr>
          </a:p>
        </p:txBody>
      </p:sp>
      <p:sp>
        <p:nvSpPr>
          <p:cNvPr id="106" name="Google Shape;106;p17"/>
          <p:cNvSpPr txBox="1"/>
          <p:nvPr/>
        </p:nvSpPr>
        <p:spPr>
          <a:xfrm>
            <a:off x="7418350" y="4304425"/>
            <a:ext cx="17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Heterogeneity</a:t>
            </a:r>
            <a:endParaRPr>
              <a:latin typeface="Proxima Nova"/>
              <a:ea typeface="Proxima Nova"/>
              <a:cs typeface="Proxima Nova"/>
              <a:sym typeface="Proxima Nova"/>
            </a:endParaRPr>
          </a:p>
        </p:txBody>
      </p:sp>
      <p:sp>
        <p:nvSpPr>
          <p:cNvPr id="107" name="Google Shape;107;p17"/>
          <p:cNvSpPr/>
          <p:nvPr/>
        </p:nvSpPr>
        <p:spPr>
          <a:xfrm rot="-5400000">
            <a:off x="2908250" y="1536361"/>
            <a:ext cx="3669000" cy="2901000"/>
          </a:xfrm>
          <a:prstGeom prst="blockArc">
            <a:avLst>
              <a:gd fmla="val 10800000" name="adj1"/>
              <a:gd fmla="val 21591269" name="adj2"/>
              <a:gd fmla="val 431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p:nvPr/>
        </p:nvSpPr>
        <p:spPr>
          <a:xfrm rot="-771247">
            <a:off x="1133532" y="4079398"/>
            <a:ext cx="1879809" cy="400049"/>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IPM</a:t>
            </a:r>
            <a:endParaRPr/>
          </a:p>
        </p:txBody>
      </p:sp>
      <p:sp>
        <p:nvSpPr>
          <p:cNvPr id="109" name="Google Shape;109;p17"/>
          <p:cNvSpPr/>
          <p:nvPr/>
        </p:nvSpPr>
        <p:spPr>
          <a:xfrm rot="-594980">
            <a:off x="1047961" y="3589472"/>
            <a:ext cx="1879682" cy="400193"/>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ALIE</a:t>
            </a:r>
            <a:endParaRPr/>
          </a:p>
        </p:txBody>
      </p:sp>
      <p:sp>
        <p:nvSpPr>
          <p:cNvPr id="110" name="Google Shape;110;p17"/>
          <p:cNvSpPr/>
          <p:nvPr/>
        </p:nvSpPr>
        <p:spPr>
          <a:xfrm rot="564312">
            <a:off x="1047856" y="2039850"/>
            <a:ext cx="1879870" cy="40018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Sign </a:t>
            </a:r>
            <a:r>
              <a:rPr lang="en"/>
              <a:t>Flipping</a:t>
            </a:r>
            <a:endParaRPr/>
          </a:p>
        </p:txBody>
      </p:sp>
      <p:sp>
        <p:nvSpPr>
          <p:cNvPr id="111" name="Google Shape;111;p17"/>
          <p:cNvSpPr/>
          <p:nvPr/>
        </p:nvSpPr>
        <p:spPr>
          <a:xfrm rot="457237">
            <a:off x="1047844" y="2509327"/>
            <a:ext cx="1879904" cy="400139"/>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MinMax/MinSum</a:t>
            </a:r>
            <a:endParaRPr/>
          </a:p>
        </p:txBody>
      </p:sp>
      <p:sp>
        <p:nvSpPr>
          <p:cNvPr id="112" name="Google Shape;112;p17"/>
          <p:cNvSpPr/>
          <p:nvPr/>
        </p:nvSpPr>
        <p:spPr>
          <a:xfrm rot="-506583">
            <a:off x="1000217" y="3168173"/>
            <a:ext cx="1879772" cy="400342"/>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Mimic</a:t>
            </a:r>
            <a:endParaRPr/>
          </a:p>
        </p:txBody>
      </p:sp>
      <p:sp>
        <p:nvSpPr>
          <p:cNvPr id="113" name="Google Shape;113;p17"/>
          <p:cNvSpPr txBox="1"/>
          <p:nvPr/>
        </p:nvSpPr>
        <p:spPr>
          <a:xfrm>
            <a:off x="3356150" y="2693863"/>
            <a:ext cx="17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NNM</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Bucketing</a:t>
            </a:r>
            <a:endParaRPr>
              <a:latin typeface="Proxima Nova"/>
              <a:ea typeface="Proxima Nova"/>
              <a:cs typeface="Proxima Nova"/>
              <a:sym typeface="Proxima Nova"/>
            </a:endParaRPr>
          </a:p>
        </p:txBody>
      </p:sp>
      <p:sp>
        <p:nvSpPr>
          <p:cNvPr id="114" name="Google Shape;114;p17"/>
          <p:cNvSpPr txBox="1"/>
          <p:nvPr/>
        </p:nvSpPr>
        <p:spPr>
          <a:xfrm>
            <a:off x="4990925" y="1980763"/>
            <a:ext cx="217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Distributed</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Momentum</a:t>
            </a:r>
            <a:endParaRPr>
              <a:latin typeface="Proxima Nova"/>
              <a:ea typeface="Proxima Nova"/>
              <a:cs typeface="Proxima Nova"/>
              <a:sym typeface="Proxima Nova"/>
            </a:endParaRPr>
          </a:p>
        </p:txBody>
      </p:sp>
      <p:sp>
        <p:nvSpPr>
          <p:cNvPr id="115" name="Google Shape;115;p17"/>
          <p:cNvSpPr txBox="1"/>
          <p:nvPr/>
        </p:nvSpPr>
        <p:spPr>
          <a:xfrm>
            <a:off x="4990925" y="3430625"/>
            <a:ext cx="217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D-SHB</a:t>
            </a:r>
            <a:endParaRPr>
              <a:latin typeface="Proxima Nova"/>
              <a:ea typeface="Proxima Nova"/>
              <a:cs typeface="Proxima Nova"/>
              <a:sym typeface="Proxima Nova"/>
            </a:endParaRPr>
          </a:p>
        </p:txBody>
      </p:sp>
      <p:sp>
        <p:nvSpPr>
          <p:cNvPr id="116" name="Google Shape;116;p17"/>
          <p:cNvSpPr/>
          <p:nvPr/>
        </p:nvSpPr>
        <p:spPr>
          <a:xfrm>
            <a:off x="5664125" y="2567863"/>
            <a:ext cx="829200" cy="8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27" name="Google Shape;127;p19"/>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 What is a bad attack?</a:t>
            </a:r>
            <a:endParaRPr sz="2200"/>
          </a:p>
          <a:p>
            <a:pPr indent="0" lvl="0" marL="0" rtl="0" algn="l">
              <a:spcBef>
                <a:spcPts val="1200"/>
              </a:spcBef>
              <a:spcAft>
                <a:spcPts val="0"/>
              </a:spcAft>
              <a:buNone/>
            </a:pPr>
            <a:r>
              <a:rPr lang="en" sz="2000"/>
              <a:t>    - Lacks theoretical </a:t>
            </a:r>
            <a:r>
              <a:rPr lang="en" sz="2000"/>
              <a:t>foundations</a:t>
            </a:r>
            <a:endParaRPr sz="2000"/>
          </a:p>
          <a:p>
            <a:pPr indent="0" lvl="0" marL="0" rtl="0" algn="l">
              <a:spcBef>
                <a:spcPts val="1200"/>
              </a:spcBef>
              <a:spcAft>
                <a:spcPts val="0"/>
              </a:spcAft>
              <a:buNone/>
            </a:pPr>
            <a:r>
              <a:rPr lang="en" sz="2000"/>
              <a:t>    - May not represent worst-case behavior of Byzantine worker</a:t>
            </a:r>
            <a:endParaRPr sz="2000"/>
          </a:p>
          <a:p>
            <a:pPr indent="0" lvl="0" marL="0" rtl="0" algn="l">
              <a:spcBef>
                <a:spcPts val="1200"/>
              </a:spcBef>
              <a:spcAft>
                <a:spcPts val="0"/>
              </a:spcAft>
              <a:buNone/>
            </a:pPr>
            <a:r>
              <a:rPr lang="en"/>
              <a:t>            - e.g. does not use full information, computational unboundedness, …</a:t>
            </a:r>
            <a:endParaRPr sz="2000"/>
          </a:p>
          <a:p>
            <a:pPr indent="0" lvl="0" marL="0" rtl="0" algn="l">
              <a:spcBef>
                <a:spcPts val="1200"/>
              </a:spcBef>
              <a:spcAft>
                <a:spcPts val="0"/>
              </a:spcAft>
              <a:buNone/>
            </a:pPr>
            <a:r>
              <a:rPr lang="en" sz="2200"/>
              <a:t>- What is a truly Byzantine attacker?</a:t>
            </a:r>
            <a:endParaRPr sz="2200"/>
          </a:p>
          <a:p>
            <a:pPr indent="0" lvl="0" marL="0" rtl="0" algn="l">
              <a:spcBef>
                <a:spcPts val="1200"/>
              </a:spcBef>
              <a:spcAft>
                <a:spcPts val="1200"/>
              </a:spcAft>
              <a:buNone/>
            </a:pPr>
            <a:r>
              <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33" name="Google Shape;13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Graybox: Limited Attacker vs. </a:t>
            </a:r>
            <a:r>
              <a:rPr lang="en">
                <a:solidFill>
                  <a:schemeClr val="dk1"/>
                </a:solidFill>
              </a:rPr>
              <a:t>Whitebox:</a:t>
            </a:r>
            <a:r>
              <a:rPr lang="en"/>
              <a:t> </a:t>
            </a:r>
            <a:r>
              <a:rPr lang="en">
                <a:solidFill>
                  <a:schemeClr val="dk1"/>
                </a:solidFill>
              </a:rPr>
              <a:t>Omniscient Attacker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4" name="Google Shape;134;p20"/>
          <p:cNvPicPr preferRelativeResize="0"/>
          <p:nvPr/>
        </p:nvPicPr>
        <p:blipFill rotWithShape="1">
          <a:blip r:embed="rId3">
            <a:alphaModFix/>
          </a:blip>
          <a:srcRect b="0" l="0" r="734" t="1516"/>
          <a:stretch/>
        </p:blipFill>
        <p:spPr>
          <a:xfrm>
            <a:off x="1738525" y="1693850"/>
            <a:ext cx="5625549" cy="2926674"/>
          </a:xfrm>
          <a:prstGeom prst="rect">
            <a:avLst/>
          </a:prstGeom>
          <a:noFill/>
          <a:ln>
            <a:noFill/>
          </a:ln>
        </p:spPr>
      </p:pic>
      <p:sp>
        <p:nvSpPr>
          <p:cNvPr id="135" name="Google Shape;135;p20"/>
          <p:cNvSpPr txBox="1"/>
          <p:nvPr/>
        </p:nvSpPr>
        <p:spPr>
          <a:xfrm>
            <a:off x="2211900" y="4703625"/>
            <a:ext cx="47202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00"/>
              <a:t>[4]</a:t>
            </a:r>
            <a:r>
              <a:rPr lang="en" sz="800"/>
              <a:t> </a:t>
            </a:r>
            <a:r>
              <a:rPr lang="en" sz="800" u="sng">
                <a:solidFill>
                  <a:schemeClr val="hlink"/>
                </a:solidFill>
                <a:hlinkClick r:id="rId4"/>
              </a:rPr>
              <a:t>Limited vs. Omniscient: How to Choose Your Point of View</a:t>
            </a:r>
            <a:r>
              <a:rPr lang="en" sz="800"/>
              <a:t>. </a:t>
            </a:r>
            <a:r>
              <a:rPr lang="en" sz="800"/>
              <a:t>Fanbox</a:t>
            </a:r>
            <a:r>
              <a:rPr lang="en" sz="800"/>
              <a:t>. 202</a:t>
            </a:r>
            <a:r>
              <a:rPr lang="en" sz="800"/>
              <a:t>1</a:t>
            </a:r>
            <a:endParaRPr sz="12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41" name="Google Shape;14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Goal: Develop a </a:t>
            </a:r>
            <a:r>
              <a:rPr i="1" lang="en"/>
              <a:t>truly</a:t>
            </a:r>
            <a:r>
              <a:rPr lang="en"/>
              <a:t> Byzantine attack on distributed learning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2" name="Google Shape;142;p21"/>
          <p:cNvPicPr preferRelativeResize="0"/>
          <p:nvPr/>
        </p:nvPicPr>
        <p:blipFill rotWithShape="1">
          <a:blip r:embed="rId3">
            <a:alphaModFix/>
          </a:blip>
          <a:srcRect b="12457" l="3644" r="63813" t="7065"/>
          <a:stretch/>
        </p:blipFill>
        <p:spPr>
          <a:xfrm>
            <a:off x="3649913" y="1954688"/>
            <a:ext cx="1844173" cy="2391650"/>
          </a:xfrm>
          <a:prstGeom prst="rect">
            <a:avLst/>
          </a:prstGeom>
          <a:noFill/>
          <a:ln>
            <a:noFill/>
          </a:ln>
        </p:spPr>
      </p:pic>
      <p:sp>
        <p:nvSpPr>
          <p:cNvPr id="143" name="Google Shape;143;p21"/>
          <p:cNvSpPr txBox="1"/>
          <p:nvPr/>
        </p:nvSpPr>
        <p:spPr>
          <a:xfrm>
            <a:off x="2211900" y="4346350"/>
            <a:ext cx="4720200" cy="27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600"/>
              <a:t>[4] </a:t>
            </a:r>
            <a:r>
              <a:rPr lang="en" sz="600" u="sng">
                <a:solidFill>
                  <a:schemeClr val="hlink"/>
                </a:solidFill>
                <a:hlinkClick r:id="rId4"/>
              </a:rPr>
              <a:t>Limited vs. Omniscient: How to Choose Your Point of View</a:t>
            </a:r>
            <a:r>
              <a:rPr lang="en" sz="600"/>
              <a:t>. Fanbox. 2021</a:t>
            </a:r>
            <a:endParaRPr sz="1000">
              <a:latin typeface="Proxima Nova"/>
              <a:ea typeface="Proxima Nova"/>
              <a:cs typeface="Proxima Nova"/>
              <a:sym typeface="Proxima Nova"/>
            </a:endParaRPr>
          </a:p>
        </p:txBody>
      </p:sp>
      <p:pic>
        <p:nvPicPr>
          <p:cNvPr id="144" name="Google Shape;144;p21"/>
          <p:cNvPicPr preferRelativeResize="0"/>
          <p:nvPr/>
        </p:nvPicPr>
        <p:blipFill>
          <a:blip r:embed="rId5">
            <a:alphaModFix/>
          </a:blip>
          <a:stretch>
            <a:fillRect/>
          </a:stretch>
        </p:blipFill>
        <p:spPr>
          <a:xfrm>
            <a:off x="166176" y="2007863"/>
            <a:ext cx="2503624" cy="2051424"/>
          </a:xfrm>
          <a:prstGeom prst="rect">
            <a:avLst/>
          </a:prstGeom>
          <a:noFill/>
          <a:ln>
            <a:noFill/>
          </a:ln>
        </p:spPr>
      </p:pic>
      <p:sp>
        <p:nvSpPr>
          <p:cNvPr id="145" name="Google Shape;145;p21"/>
          <p:cNvSpPr/>
          <p:nvPr/>
        </p:nvSpPr>
        <p:spPr>
          <a:xfrm>
            <a:off x="0" y="1708075"/>
            <a:ext cx="3112200" cy="3060900"/>
          </a:xfrm>
          <a:prstGeom prst="wedgeEllipseCallout">
            <a:avLst>
              <a:gd fmla="val 66284" name="adj1"/>
              <a:gd fmla="val -4603" name="adj2"/>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43800" y="3958450"/>
            <a:ext cx="30246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
              <a:t> </a:t>
            </a:r>
            <a:r>
              <a:rPr lang="en" sz="400"/>
              <a:t>[5</a:t>
            </a:r>
            <a:r>
              <a:rPr lang="en" sz="400"/>
              <a:t>] </a:t>
            </a:r>
            <a:r>
              <a:rPr lang="en" sz="400">
                <a:solidFill>
                  <a:srgbClr val="333333"/>
                </a:solidFill>
                <a:highlight>
                  <a:srgbClr val="FFFFFF"/>
                </a:highlight>
              </a:rPr>
              <a:t>A. Gouissem, K. Abualsaud, E. Yaacoub, T. Khattab and M. Guizani, "Federated Learning Stability Under Byzantine Attacks," </a:t>
            </a:r>
            <a:r>
              <a:rPr i="1" lang="en" sz="400">
                <a:solidFill>
                  <a:srgbClr val="333333"/>
                </a:solidFill>
                <a:highlight>
                  <a:srgbClr val="FFFFFF"/>
                </a:highlight>
              </a:rPr>
              <a:t>2022 IEEE Wireless Communications and Networking Conference (WCNC)</a:t>
            </a:r>
            <a:r>
              <a:rPr lang="en" sz="400">
                <a:solidFill>
                  <a:srgbClr val="333333"/>
                </a:solidFill>
                <a:highlight>
                  <a:srgbClr val="FFFFFF"/>
                </a:highlight>
              </a:rPr>
              <a:t>, Austin, TX, USA, 2022, pp. 572-577, doi: 10.1109/WCNC51071.2022.9771594.</a:t>
            </a:r>
            <a:endParaRPr sz="600">
              <a:latin typeface="Proxima Nova"/>
              <a:ea typeface="Proxima Nova"/>
              <a:cs typeface="Proxima Nova"/>
              <a:sym typeface="Proxima Nova"/>
            </a:endParaRPr>
          </a:p>
        </p:txBody>
      </p:sp>
      <p:pic>
        <p:nvPicPr>
          <p:cNvPr id="147" name="Google Shape;147;p21"/>
          <p:cNvPicPr preferRelativeResize="0"/>
          <p:nvPr/>
        </p:nvPicPr>
        <p:blipFill>
          <a:blip r:embed="rId6">
            <a:alphaModFix/>
          </a:blip>
          <a:stretch>
            <a:fillRect/>
          </a:stretch>
        </p:blipFill>
        <p:spPr>
          <a:xfrm>
            <a:off x="6640375" y="2124824"/>
            <a:ext cx="2503624" cy="2051407"/>
          </a:xfrm>
          <a:prstGeom prst="rect">
            <a:avLst/>
          </a:prstGeom>
          <a:noFill/>
          <a:ln>
            <a:noFill/>
          </a:ln>
        </p:spPr>
      </p:pic>
      <p:sp>
        <p:nvSpPr>
          <p:cNvPr id="148" name="Google Shape;148;p21"/>
          <p:cNvSpPr/>
          <p:nvPr/>
        </p:nvSpPr>
        <p:spPr>
          <a:xfrm>
            <a:off x="5599675" y="2885575"/>
            <a:ext cx="935100" cy="705900"/>
          </a:xfrm>
          <a:prstGeom prst="rightArrow">
            <a:avLst>
              <a:gd fmla="val 50000" name="adj1"/>
              <a:gd fmla="val 50000" name="adj2"/>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6232975" y="4059300"/>
            <a:ext cx="3024600" cy="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
              <a:t> </a:t>
            </a:r>
            <a:r>
              <a:rPr lang="en" sz="400"/>
              <a:t>[5] </a:t>
            </a:r>
            <a:r>
              <a:rPr lang="en" sz="400">
                <a:solidFill>
                  <a:srgbClr val="333333"/>
                </a:solidFill>
                <a:highlight>
                  <a:srgbClr val="FFFFFF"/>
                </a:highlight>
              </a:rPr>
              <a:t>A. Gouissem, K. Abualsaud, E. Yaacoub, T. Khattab and M. Guizani, "Federated Learning Stability Under Byzantine Attacks," </a:t>
            </a:r>
            <a:r>
              <a:rPr i="1" lang="en" sz="400">
                <a:solidFill>
                  <a:srgbClr val="333333"/>
                </a:solidFill>
                <a:highlight>
                  <a:srgbClr val="FFFFFF"/>
                </a:highlight>
              </a:rPr>
              <a:t>2022 IEEE Wireless Communications and Networking Conference (WCNC)</a:t>
            </a:r>
            <a:r>
              <a:rPr lang="en" sz="400">
                <a:solidFill>
                  <a:srgbClr val="333333"/>
                </a:solidFill>
                <a:highlight>
                  <a:srgbClr val="FFFFFF"/>
                </a:highlight>
              </a:rPr>
              <a:t>, Austin, TX, USA, 2022, pp. 572-577, doi: 10.1109/WCNC51071.2022.9771594.</a:t>
            </a:r>
            <a:endParaRPr sz="6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